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81" r:id="rId15"/>
    <p:sldId id="270" r:id="rId16"/>
    <p:sldId id="271" r:id="rId17"/>
    <p:sldId id="272" r:id="rId18"/>
    <p:sldId id="273" r:id="rId19"/>
    <p:sldId id="280" r:id="rId20"/>
    <p:sldId id="283" r:id="rId21"/>
    <p:sldId id="286" r:id="rId22"/>
    <p:sldId id="277" r:id="rId23"/>
    <p:sldId id="279" r:id="rId24"/>
    <p:sldId id="278" r:id="rId25"/>
  </p:sldIdLst>
  <p:sldSz cx="18288000" cy="10287000"/>
  <p:notesSz cx="6858000" cy="9144000"/>
  <p:embeddedFontLst>
    <p:embeddedFont>
      <p:font typeface="Helveticish Bold" panose="020B0604020202020204" charset="0"/>
      <p:regular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Helveticish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3"/>
    <a:srgbClr val="FFC91D"/>
    <a:srgbClr val="222A35"/>
    <a:srgbClr val="FF5050"/>
    <a:srgbClr val="45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F7E27-0BA1-4261-B58E-E829F5E8CD18}" v="637" dt="2023-11-02T06:44:25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Source: https://www.cccco.edu/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Source: California Community Colleges Website:  https://www.cccco.edu/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150+ transfer,</a:t>
            </a:r>
            <a:r>
              <a:rPr lang="en-US" baseline="0" dirty="0"/>
              <a:t> degree &amp; certificate programs at Chabot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61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Pathway brings together clusters of academic majors with related foundational skills, course content, and career fields.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40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Source: https://www.calstate.edu/attend/paying-for-college/csu-costs/tuition-and-fees/Pages/basic-tuition-and-fees.aspx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Source: California Community Colleges Website:  https://www.cccco.edu/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abotcollege.edu/admissions/cost-payment/index.php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hyperlink" Target="https://www.chabotcollege.edu/student-services/dreamers/ab540.ph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botcollege.edu/finaid/application-assistance.php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hyperlink" Target="https://www.chabotcollege.edu/finaid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hyperlink" Target="https://www.chabotcollege.edu/student-services/dreamers/" TargetMode="External"/><Relationship Id="rId3" Type="http://schemas.openxmlformats.org/officeDocument/2006/relationships/image" Target="../media/image5.svg"/><Relationship Id="rId7" Type="http://schemas.openxmlformats.org/officeDocument/2006/relationships/image" Target="../media/image35.png"/><Relationship Id="rId12" Type="http://schemas.openxmlformats.org/officeDocument/2006/relationships/hyperlink" Target="https://www.chabotcollege.edu/student-services/dreamers/undocually.ph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hyperlink" Target="https://www.chabotcollege.edu/student-services/dreamers/dreamers-club.php" TargetMode="External"/><Relationship Id="rId5" Type="http://schemas.openxmlformats.org/officeDocument/2006/relationships/image" Target="../media/image34.png"/><Relationship Id="rId10" Type="http://schemas.openxmlformats.org/officeDocument/2006/relationships/hyperlink" Target="https://www.chabotcollege.edu/student-services/dreamers/resources.php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www.chabotcollege.edu/student-services/dreamers/dream-center.php" TargetMode="External"/><Relationship Id="rId14" Type="http://schemas.openxmlformats.org/officeDocument/2006/relationships/hyperlink" Target="mailto:cc-dreamcenter@chabotcollege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habotcollege.edu/student-services/student-life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svg"/><Relationship Id="rId9" Type="http://schemas.openxmlformats.org/officeDocument/2006/relationships/hyperlink" Target="https://www.chabotcollege.edu/counseling/soa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hyperlink" Target="https://www.chabotcollege.edu/counseling/soa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4CSUWUIntX4&amp;t=2s" TargetMode="Externa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botcollege.edu/counseling/peer-guides/index.php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s://www.chabotcollege.edu/about/campus-maps.php" TargetMode="Externa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abotcollege.edu/specialprograms/bcrc/" TargetMode="External"/><Relationship Id="rId13" Type="http://schemas.openxmlformats.org/officeDocument/2006/relationships/hyperlink" Target="https://www.chabotcollege.edu/academics/language-arts/english/learning-communities.php" TargetMode="External"/><Relationship Id="rId18" Type="http://schemas.openxmlformats.org/officeDocument/2006/relationships/hyperlink" Target="https://www.chabotcollege.edu/dsps/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chabotcollege.edu/students/basic-needs.php?ref=menu-m" TargetMode="External"/><Relationship Id="rId12" Type="http://schemas.openxmlformats.org/officeDocument/2006/relationships/hyperlink" Target="https://www.chabotcollege.edu/specialprograms/gsp/" TargetMode="External"/><Relationship Id="rId17" Type="http://schemas.openxmlformats.org/officeDocument/2006/relationships/hyperlink" Target="https://www.chabotcollege.edu/academics/science-math/mesa/" TargetMode="External"/><Relationship Id="rId2" Type="http://schemas.openxmlformats.org/officeDocument/2006/relationships/image" Target="../media/image42.jpeg"/><Relationship Id="rId16" Type="http://schemas.openxmlformats.org/officeDocument/2006/relationships/hyperlink" Target="https://www.chabotcollege.edu/specialprograms/eops-car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hyperlink" Target="https://www.chabotcollege.edu/specialprograms/aspire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chabotcollege.edu/student-services/mental-health/" TargetMode="External"/><Relationship Id="rId10" Type="http://schemas.openxmlformats.org/officeDocument/2006/relationships/hyperlink" Target="https://www.chabotcollege.edu/student-services/el-centro/" TargetMode="External"/><Relationship Id="rId19" Type="http://schemas.openxmlformats.org/officeDocument/2006/relationships/hyperlink" Target="http://www.chabotcollege.edu/academics/tutoring/index.php" TargetMode="External"/><Relationship Id="rId4" Type="http://schemas.openxmlformats.org/officeDocument/2006/relationships/image" Target="../media/image21.svg"/><Relationship Id="rId9" Type="http://schemas.openxmlformats.org/officeDocument/2006/relationships/hyperlink" Target="https://www.chabotcollege.edu/student-services/dreamers/index.php" TargetMode="External"/><Relationship Id="rId14" Type="http://schemas.openxmlformats.org/officeDocument/2006/relationships/hyperlink" Target="http://www.chabotcollege.edu/academics/fy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ccco.edu/About-U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habotcollege.edu/counseling/transfer-center/transfer-process.php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hyperlink" Target="https://www.chabotcollege.edu/lcp/" TargetMode="External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35065" y="0"/>
            <a:ext cx="5352935" cy="10287000"/>
          </a:xfrm>
          <a:prstGeom prst="rect">
            <a:avLst/>
          </a:prstGeom>
          <a:solidFill>
            <a:srgbClr val="1A2029"/>
          </a:solidFill>
        </p:spPr>
      </p:sp>
      <p:sp>
        <p:nvSpPr>
          <p:cNvPr id="3" name="AutoShape 3"/>
          <p:cNvSpPr/>
          <p:nvPr/>
        </p:nvSpPr>
        <p:spPr>
          <a:xfrm>
            <a:off x="12935065" y="1028700"/>
            <a:ext cx="4324235" cy="8229600"/>
          </a:xfrm>
          <a:prstGeom prst="rect">
            <a:avLst/>
          </a:prstGeom>
          <a:solidFill>
            <a:srgbClr val="FDFDFC"/>
          </a:solidFill>
        </p:spPr>
      </p:sp>
      <p:sp>
        <p:nvSpPr>
          <p:cNvPr id="4" name="AutoShape 4"/>
          <p:cNvSpPr/>
          <p:nvPr/>
        </p:nvSpPr>
        <p:spPr>
          <a:xfrm>
            <a:off x="-373919" y="3560710"/>
            <a:ext cx="11795876" cy="3165579"/>
          </a:xfrm>
          <a:prstGeom prst="rect">
            <a:avLst/>
          </a:prstGeom>
          <a:solidFill>
            <a:srgbClr val="010100"/>
          </a:solidFill>
        </p:spPr>
      </p:sp>
      <p:sp>
        <p:nvSpPr>
          <p:cNvPr id="7" name="Freeform 7"/>
          <p:cNvSpPr/>
          <p:nvPr/>
        </p:nvSpPr>
        <p:spPr>
          <a:xfrm>
            <a:off x="742809" y="346823"/>
            <a:ext cx="5476881" cy="2392455"/>
          </a:xfrm>
          <a:custGeom>
            <a:avLst/>
            <a:gdLst/>
            <a:ahLst/>
            <a:cxnLst/>
            <a:rect l="l" t="t" r="r" b="b"/>
            <a:pathLst>
              <a:path w="5476881" h="2392455">
                <a:moveTo>
                  <a:pt x="0" y="0"/>
                </a:moveTo>
                <a:lnTo>
                  <a:pt x="5476881" y="0"/>
                </a:lnTo>
                <a:lnTo>
                  <a:pt x="5476881" y="2392454"/>
                </a:lnTo>
                <a:lnTo>
                  <a:pt x="0" y="2392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70961" y="3734906"/>
            <a:ext cx="8398721" cy="266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375" b="1" dirty="0">
                <a:solidFill>
                  <a:srgbClr val="FFFFFF"/>
                </a:solidFill>
                <a:latin typeface="Helveticish Bold"/>
              </a:rPr>
              <a:t>S</a:t>
            </a:r>
            <a:r>
              <a:rPr lang="en-US" sz="5375" dirty="0">
                <a:solidFill>
                  <a:srgbClr val="FFFFFF"/>
                </a:solidFill>
                <a:latin typeface="Helveticish Bold"/>
              </a:rPr>
              <a:t>enior Onboarding </a:t>
            </a:r>
            <a:r>
              <a:rPr lang="en-US" sz="5375" dirty="0" smtClean="0">
                <a:solidFill>
                  <a:srgbClr val="FFFFFF"/>
                </a:solidFill>
                <a:latin typeface="Helveticish Bold"/>
              </a:rPr>
              <a:t>And </a:t>
            </a:r>
            <a:r>
              <a:rPr lang="en-US" sz="5375" dirty="0">
                <a:solidFill>
                  <a:srgbClr val="FFFFFF"/>
                </a:solidFill>
                <a:latin typeface="Helveticish Bold"/>
              </a:rPr>
              <a:t>Registration (SOAR) </a:t>
            </a:r>
            <a:endParaRPr lang="en-US" sz="5375" dirty="0" smtClean="0">
              <a:solidFill>
                <a:srgbClr val="FFFFFF"/>
              </a:solidFill>
              <a:latin typeface="Helveticish Bold"/>
            </a:endParaRPr>
          </a:p>
          <a:p>
            <a:pPr>
              <a:lnSpc>
                <a:spcPts val="7149"/>
              </a:lnSpc>
            </a:pPr>
            <a:r>
              <a:rPr lang="en-US" sz="5375" dirty="0" smtClean="0">
                <a:solidFill>
                  <a:srgbClr val="FFFFFF"/>
                </a:solidFill>
                <a:latin typeface="Helveticish Bold"/>
              </a:rPr>
              <a:t>2025</a:t>
            </a:r>
            <a:endParaRPr lang="en-US" sz="5375" dirty="0">
              <a:solidFill>
                <a:srgbClr val="FFFFFF"/>
              </a:solidFill>
              <a:latin typeface="Helveticish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448800" y="1333500"/>
            <a:ext cx="7582131" cy="7200900"/>
            <a:chOff x="0" y="0"/>
            <a:chExt cx="10109508" cy="96012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2514" b="2514"/>
            <a:stretch>
              <a:fillRect/>
            </a:stretch>
          </p:blipFill>
          <p:spPr>
            <a:xfrm>
              <a:off x="0" y="0"/>
              <a:ext cx="10109508" cy="9601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429479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3" name="Group 3"/>
          <p:cNvGrpSpPr/>
          <p:nvPr/>
        </p:nvGrpSpPr>
        <p:grpSpPr>
          <a:xfrm>
            <a:off x="215944" y="126233"/>
            <a:ext cx="4141835" cy="414183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9960" y="300262"/>
            <a:ext cx="3842019" cy="384200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6817602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92273" y="3029008"/>
            <a:ext cx="4141835" cy="41418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66289" y="3203036"/>
            <a:ext cx="3842019" cy="384200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30815" t="-42137" r="-68020" b="-5584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304629" y="6018932"/>
            <a:ext cx="4141835" cy="414183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-130612" y="6192961"/>
            <a:ext cx="3842019" cy="384200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r="-50093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101694" y="772881"/>
            <a:ext cx="11599304" cy="77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9"/>
              </a:lnSpc>
            </a:pPr>
            <a:r>
              <a:rPr lang="en-US" sz="5263">
                <a:solidFill>
                  <a:srgbClr val="000000"/>
                </a:solidFill>
                <a:latin typeface="Helveticish Bold"/>
              </a:rPr>
              <a:t>THE POWER OF CERTIFICATES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85569" y="2454211"/>
            <a:ext cx="9773731" cy="6611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720"/>
              </a:lnSpc>
              <a:buFont typeface="Arial"/>
              <a:buChar char="•"/>
            </a:pPr>
            <a:r>
              <a:rPr lang="en-US" sz="3000" dirty="0">
                <a:solidFill>
                  <a:srgbClr val="222A35"/>
                </a:solidFill>
                <a:latin typeface="Helveticish Bold"/>
              </a:rPr>
              <a:t>Focus on obtaining skills for specific jobs</a:t>
            </a:r>
          </a:p>
          <a:p>
            <a:pPr>
              <a:lnSpc>
                <a:spcPts val="3720"/>
              </a:lnSpc>
            </a:pPr>
            <a:endParaRPr lang="en-US" sz="3000" dirty="0">
              <a:solidFill>
                <a:srgbClr val="222A35"/>
              </a:solidFill>
              <a:latin typeface="Helveticish Bold"/>
            </a:endParaRPr>
          </a:p>
          <a:p>
            <a:pPr marL="647700" lvl="1" indent="-323850">
              <a:lnSpc>
                <a:spcPts val="3720"/>
              </a:lnSpc>
              <a:buFont typeface="Arial"/>
              <a:buChar char="•"/>
            </a:pPr>
            <a:r>
              <a:rPr lang="en-US" sz="3000" dirty="0">
                <a:solidFill>
                  <a:srgbClr val="222A35"/>
                </a:solidFill>
                <a:latin typeface="Helveticish Bold"/>
              </a:rPr>
              <a:t>No general education courses</a:t>
            </a:r>
          </a:p>
          <a:p>
            <a:pPr>
              <a:lnSpc>
                <a:spcPts val="3720"/>
              </a:lnSpc>
            </a:pPr>
            <a:endParaRPr lang="en-US" sz="3000" dirty="0">
              <a:solidFill>
                <a:srgbClr val="222A35"/>
              </a:solidFill>
              <a:latin typeface="Helveticish Bold"/>
            </a:endParaRPr>
          </a:p>
          <a:p>
            <a:pPr marL="647700" lvl="1" indent="-323850">
              <a:lnSpc>
                <a:spcPts val="3720"/>
              </a:lnSpc>
              <a:buFont typeface="Arial"/>
              <a:buChar char="•"/>
            </a:pPr>
            <a:r>
              <a:rPr lang="en-US" sz="3000" dirty="0">
                <a:solidFill>
                  <a:srgbClr val="222A35"/>
                </a:solidFill>
                <a:latin typeface="Helveticish Bold"/>
              </a:rPr>
              <a:t>Stackable: Earn one certificate first, add some classes for a second certificate, and then complete the general </a:t>
            </a:r>
            <a:r>
              <a:rPr lang="en-US" sz="3000" dirty="0" smtClean="0">
                <a:solidFill>
                  <a:srgbClr val="222A35"/>
                </a:solidFill>
                <a:latin typeface="Helveticish Bold"/>
              </a:rPr>
              <a:t>education courses </a:t>
            </a:r>
            <a:r>
              <a:rPr lang="en-US" sz="3000" dirty="0">
                <a:solidFill>
                  <a:srgbClr val="222A35"/>
                </a:solidFill>
                <a:latin typeface="Helveticish Bold"/>
              </a:rPr>
              <a:t>to earn an </a:t>
            </a:r>
            <a:r>
              <a:rPr lang="en-US" sz="3000" dirty="0" smtClean="0">
                <a:solidFill>
                  <a:srgbClr val="222A35"/>
                </a:solidFill>
                <a:latin typeface="Helveticish Bold"/>
              </a:rPr>
              <a:t>associate </a:t>
            </a:r>
            <a:r>
              <a:rPr lang="en-US" sz="3000" dirty="0">
                <a:solidFill>
                  <a:srgbClr val="222A35"/>
                </a:solidFill>
                <a:latin typeface="Helveticish Bold"/>
              </a:rPr>
              <a:t>degree</a:t>
            </a:r>
          </a:p>
          <a:p>
            <a:pPr>
              <a:lnSpc>
                <a:spcPts val="3720"/>
              </a:lnSpc>
            </a:pPr>
            <a:endParaRPr lang="en-US" sz="3000" dirty="0">
              <a:solidFill>
                <a:srgbClr val="222A35"/>
              </a:solidFill>
              <a:latin typeface="Helveticish Bold"/>
            </a:endParaRPr>
          </a:p>
          <a:p>
            <a:pPr marL="647700" lvl="1" indent="-323850">
              <a:lnSpc>
                <a:spcPts val="3720"/>
              </a:lnSpc>
              <a:buFont typeface="Arial"/>
              <a:buChar char="•"/>
            </a:pPr>
            <a:r>
              <a:rPr lang="en-US" sz="3000" dirty="0">
                <a:solidFill>
                  <a:srgbClr val="222A35"/>
                </a:solidFill>
                <a:latin typeface="Helveticish Bold"/>
              </a:rPr>
              <a:t>Some programs are in high demand, high-paying industries</a:t>
            </a:r>
          </a:p>
          <a:p>
            <a:pPr marL="1295400" lvl="2" indent="-431800">
              <a:lnSpc>
                <a:spcPts val="3720"/>
              </a:lnSpc>
              <a:buFont typeface="Arial"/>
              <a:buChar char="⚬"/>
            </a:pPr>
            <a:r>
              <a:rPr lang="en-US" sz="3000" dirty="0">
                <a:solidFill>
                  <a:srgbClr val="222A35"/>
                </a:solidFill>
                <a:latin typeface="Helveticish Bold"/>
              </a:rPr>
              <a:t>Example: Machine Tool Tech students are often offered jobs before completing all courses required for the certificate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8100"/>
            <a:ext cx="5687413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3" name="Group 3"/>
          <p:cNvGrpSpPr/>
          <p:nvPr/>
        </p:nvGrpSpPr>
        <p:grpSpPr>
          <a:xfrm>
            <a:off x="-2802155" y="3711090"/>
            <a:ext cx="8489568" cy="2941019"/>
            <a:chOff x="0" y="0"/>
            <a:chExt cx="11319424" cy="392135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0798" t="59232" r="10798"/>
            <a:stretch>
              <a:fillRect/>
            </a:stretch>
          </p:blipFill>
          <p:spPr>
            <a:xfrm>
              <a:off x="0" y="0"/>
              <a:ext cx="11319424" cy="3921359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8489568" y="5511919"/>
            <a:ext cx="9036430" cy="1394980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7" name="Freeform 7"/>
          <p:cNvSpPr/>
          <p:nvPr/>
        </p:nvSpPr>
        <p:spPr>
          <a:xfrm>
            <a:off x="8610600" y="3974524"/>
            <a:ext cx="1069190" cy="1419883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89409" y="403229"/>
            <a:ext cx="1190647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4885" dirty="0">
                <a:solidFill>
                  <a:srgbClr val="000000"/>
                </a:solidFill>
                <a:latin typeface="Helveticish Bold"/>
              </a:rPr>
              <a:t>COST OF ATTENDING </a:t>
            </a:r>
            <a:endParaRPr lang="en-US" sz="4885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74"/>
              </a:lnSpc>
            </a:pPr>
            <a:r>
              <a:rPr lang="en-US" sz="4885" dirty="0" smtClean="0">
                <a:solidFill>
                  <a:srgbClr val="000000"/>
                </a:solidFill>
                <a:latin typeface="Helveticish Bold"/>
              </a:rPr>
              <a:t>A CALIFORNIA COMMUNITY COLLEGE</a:t>
            </a:r>
            <a:endParaRPr lang="en-US" sz="488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91598" y="5419311"/>
            <a:ext cx="853440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2800" dirty="0" smtClean="0">
                <a:solidFill>
                  <a:srgbClr val="222A35"/>
                </a:solidFill>
                <a:latin typeface="Helveticish Bold"/>
              </a:rPr>
              <a:t>12 x $46 = $552 </a:t>
            </a:r>
            <a:r>
              <a:rPr lang="en-US" sz="2800" dirty="0">
                <a:solidFill>
                  <a:srgbClr val="222A35"/>
                </a:solidFill>
                <a:latin typeface="Helveticish Bold"/>
              </a:rPr>
              <a:t>+ $33* </a:t>
            </a:r>
            <a:endParaRPr lang="en-US" sz="2800" dirty="0" smtClean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5798"/>
              </a:lnSpc>
            </a:pPr>
            <a:r>
              <a:rPr lang="en-US" sz="2800" dirty="0" smtClean="0">
                <a:solidFill>
                  <a:srgbClr val="222A35"/>
                </a:solidFill>
                <a:latin typeface="Helveticish Bold"/>
              </a:rPr>
              <a:t>= </a:t>
            </a:r>
            <a:r>
              <a:rPr lang="en-US" sz="2800" dirty="0">
                <a:solidFill>
                  <a:srgbClr val="222A35"/>
                </a:solidFill>
                <a:latin typeface="Helveticish Bold"/>
              </a:rPr>
              <a:t>$</a:t>
            </a:r>
            <a:r>
              <a:rPr lang="en-US" sz="2800" dirty="0" smtClean="0">
                <a:solidFill>
                  <a:srgbClr val="222A35"/>
                </a:solidFill>
                <a:latin typeface="Helveticish Bold"/>
              </a:rPr>
              <a:t>585 PER SEMESTER or </a:t>
            </a:r>
            <a:r>
              <a:rPr lang="en-US" sz="2800" dirty="0">
                <a:solidFill>
                  <a:srgbClr val="000000"/>
                </a:solidFill>
                <a:latin typeface="Helveticish Bold"/>
              </a:rPr>
              <a:t>$1,170 </a:t>
            </a:r>
            <a:r>
              <a:rPr lang="en-US" sz="2800" dirty="0" smtClean="0">
                <a:solidFill>
                  <a:srgbClr val="000000"/>
                </a:solidFill>
                <a:latin typeface="Helveticish Bold"/>
              </a:rPr>
              <a:t>PER YEAR</a:t>
            </a:r>
            <a:endParaRPr lang="en-US" sz="2800" dirty="0">
              <a:solidFill>
                <a:srgbClr val="000000"/>
              </a:solidFill>
              <a:latin typeface="Helveticish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64778" y="2333378"/>
            <a:ext cx="5756448" cy="1536832"/>
            <a:chOff x="0" y="0"/>
            <a:chExt cx="7811521" cy="2507977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7811521" cy="2507977"/>
            </a:xfrm>
            <a:prstGeom prst="rect">
              <a:avLst/>
            </a:prstGeom>
            <a:solidFill>
              <a:srgbClr val="E4BB3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176214" y="269936"/>
              <a:ext cx="4635307" cy="1671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95"/>
                </a:lnSpc>
              </a:pPr>
              <a:r>
                <a:rPr lang="en-US" sz="2800" dirty="0">
                  <a:solidFill>
                    <a:srgbClr val="222A35"/>
                  </a:solidFill>
                  <a:latin typeface="Helveticish Bold"/>
                </a:rPr>
                <a:t>PER UNIT FOR </a:t>
              </a:r>
              <a:endParaRPr lang="en-US" sz="2800" dirty="0" smtClean="0">
                <a:solidFill>
                  <a:srgbClr val="222A35"/>
                </a:solidFill>
                <a:latin typeface="Helveticish Bold"/>
              </a:endParaRPr>
            </a:p>
            <a:p>
              <a:pPr>
                <a:lnSpc>
                  <a:spcPts val="4195"/>
                </a:lnSpc>
              </a:pPr>
              <a:r>
                <a:rPr lang="en-US" sz="2800" dirty="0" smtClean="0">
                  <a:solidFill>
                    <a:srgbClr val="222A35"/>
                  </a:solidFill>
                  <a:latin typeface="Helveticish Bold"/>
                </a:rPr>
                <a:t>IN-STATE </a:t>
              </a:r>
              <a:r>
                <a:rPr lang="en-US" sz="2800" dirty="0">
                  <a:solidFill>
                    <a:srgbClr val="222A35"/>
                  </a:solidFill>
                  <a:latin typeface="Helveticish Bold"/>
                </a:rPr>
                <a:t>TUITION*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5333" y="269936"/>
              <a:ext cx="2325371" cy="168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20"/>
                </a:lnSpc>
              </a:pPr>
              <a:r>
                <a:rPr lang="en-US" sz="8000" dirty="0">
                  <a:solidFill>
                    <a:srgbClr val="222A35"/>
                  </a:solidFill>
                  <a:latin typeface="Helveticish Bold"/>
                </a:rPr>
                <a:t>$46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679790" y="4136909"/>
            <a:ext cx="815101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4000" dirty="0">
                <a:solidFill>
                  <a:srgbClr val="222A35"/>
                </a:solidFill>
                <a:latin typeface="Helveticish Bold"/>
              </a:rPr>
              <a:t>FULL-TIME STUDENT </a:t>
            </a:r>
          </a:p>
          <a:p>
            <a:pPr algn="ctr">
              <a:lnSpc>
                <a:spcPts val="4959"/>
              </a:lnSpc>
            </a:pPr>
            <a:r>
              <a:rPr lang="en-US" sz="4000" dirty="0">
                <a:solidFill>
                  <a:srgbClr val="222A35"/>
                </a:solidFill>
                <a:latin typeface="Helveticish Bold"/>
              </a:rPr>
              <a:t>(12 UNITS PER SEMESTER)</a:t>
            </a:r>
          </a:p>
        </p:txBody>
      </p:sp>
      <p:sp>
        <p:nvSpPr>
          <p:cNvPr id="15" name="TextBox 15">
            <a:hlinkClick r:id="rId8"/>
          </p:cNvPr>
          <p:cNvSpPr txBox="1"/>
          <p:nvPr/>
        </p:nvSpPr>
        <p:spPr>
          <a:xfrm>
            <a:off x="8489568" y="6931802"/>
            <a:ext cx="9036430" cy="34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1600" dirty="0">
                <a:solidFill>
                  <a:srgbClr val="222A35"/>
                </a:solidFill>
                <a:latin typeface="Helveticish Bold"/>
                <a:hlinkClick r:id="rId8"/>
              </a:rPr>
              <a:t>*HEALTH SERVICES, STUDENT REPRESENTATION FEE, ASSOCIATED STUDENT </a:t>
            </a:r>
            <a:r>
              <a:rPr lang="en-US" sz="1600" dirty="0" smtClean="0">
                <a:solidFill>
                  <a:srgbClr val="222A35"/>
                </a:solidFill>
                <a:latin typeface="Helveticish Bold"/>
                <a:hlinkClick r:id="rId8"/>
              </a:rPr>
              <a:t>ACTIVITY</a:t>
            </a:r>
            <a:endParaRPr lang="en-US" sz="1600" dirty="0">
              <a:solidFill>
                <a:srgbClr val="222A35"/>
              </a:solidFill>
              <a:latin typeface="Helveticish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223222" y="2476224"/>
            <a:ext cx="5772661" cy="99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600" dirty="0">
                <a:solidFill>
                  <a:srgbClr val="222A35"/>
                </a:solidFill>
                <a:latin typeface="Helveticish Bold"/>
              </a:rPr>
              <a:t>*STUDENTS CAN PAY IN-STATE TUITION AT CALIFORNIA STATE SCHOOLS (CCC, CSU, UC) IF THEY MEET THE </a:t>
            </a:r>
            <a:r>
              <a:rPr lang="en-US" sz="1600" u="sng" dirty="0">
                <a:solidFill>
                  <a:srgbClr val="222A35"/>
                </a:solidFill>
                <a:latin typeface="Helveticish Bold"/>
                <a:hlinkClick r:id="rId9" tooltip="https://www.chabotcollege.edu/student-services/dreamers/ab540.php"/>
              </a:rPr>
              <a:t>CRITERIA FOR STATE LAW AB-540</a:t>
            </a:r>
          </a:p>
        </p:txBody>
      </p:sp>
      <p:sp>
        <p:nvSpPr>
          <p:cNvPr id="17" name="AutoShape 17"/>
          <p:cNvSpPr/>
          <p:nvPr/>
        </p:nvSpPr>
        <p:spPr>
          <a:xfrm>
            <a:off x="6031649" y="8470530"/>
            <a:ext cx="8674951" cy="1498671"/>
          </a:xfrm>
          <a:prstGeom prst="rect">
            <a:avLst/>
          </a:prstGeom>
          <a:solidFill>
            <a:srgbClr val="C00000"/>
          </a:solidFill>
        </p:spPr>
      </p:sp>
      <p:sp>
        <p:nvSpPr>
          <p:cNvPr id="18" name="TextBox 18"/>
          <p:cNvSpPr txBox="1"/>
          <p:nvPr/>
        </p:nvSpPr>
        <p:spPr>
          <a:xfrm>
            <a:off x="6089409" y="8548606"/>
            <a:ext cx="8921991" cy="2364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1"/>
              </a:lnSpc>
            </a:pPr>
            <a:r>
              <a:rPr lang="en-US" sz="4001" dirty="0" smtClean="0">
                <a:solidFill>
                  <a:srgbClr val="FFFFFF"/>
                </a:solidFill>
                <a:latin typeface="Helveticish Bold"/>
              </a:rPr>
              <a:t>COMPARED </a:t>
            </a:r>
            <a:r>
              <a:rPr lang="en-US" sz="4001" dirty="0">
                <a:solidFill>
                  <a:srgbClr val="FFFFFF"/>
                </a:solidFill>
                <a:latin typeface="Helveticish Bold"/>
              </a:rPr>
              <a:t>TO </a:t>
            </a:r>
            <a:r>
              <a:rPr lang="en-US" sz="4001" dirty="0" smtClean="0">
                <a:solidFill>
                  <a:srgbClr val="FFFFFF"/>
                </a:solidFill>
                <a:latin typeface="Helveticish Bold"/>
              </a:rPr>
              <a:t>$6,084 – CSU</a:t>
            </a:r>
          </a:p>
          <a:p>
            <a:pPr fontAlgn="ctr"/>
            <a:r>
              <a:rPr lang="en-US" sz="1600" dirty="0">
                <a:solidFill>
                  <a:schemeClr val="bg1"/>
                </a:solidFill>
              </a:rPr>
              <a:t>For the 2024–25 academic year, tuition for resident undergraduate students is $6,084, which is a $342 increase from </a:t>
            </a:r>
            <a:r>
              <a:rPr lang="en-US" sz="1600" dirty="0" smtClean="0">
                <a:solidFill>
                  <a:schemeClr val="bg1"/>
                </a:solidFill>
              </a:rPr>
              <a:t>last year</a:t>
            </a:r>
            <a:r>
              <a:rPr lang="en-US" sz="1600" dirty="0">
                <a:solidFill>
                  <a:schemeClr val="bg1"/>
                </a:solidFill>
              </a:rPr>
              <a:t>. Tuition will increase by 6% annually for all students through 2028–29. </a:t>
            </a:r>
          </a:p>
          <a:p>
            <a:r>
              <a:rPr lang="en-US" sz="4000" dirty="0"/>
              <a:t/>
            </a:r>
            <a:br>
              <a:rPr lang="en-US" sz="4000" dirty="0"/>
            </a:br>
            <a:endParaRPr lang="en-US" sz="4001" dirty="0">
              <a:solidFill>
                <a:srgbClr val="FFFFFF"/>
              </a:solidFill>
              <a:latin typeface="Helveticish Bold"/>
            </a:endParaRPr>
          </a:p>
        </p:txBody>
      </p:sp>
      <p:sp>
        <p:nvSpPr>
          <p:cNvPr id="19" name="Freeform 7"/>
          <p:cNvSpPr/>
          <p:nvPr/>
        </p:nvSpPr>
        <p:spPr>
          <a:xfrm>
            <a:off x="15011400" y="8460797"/>
            <a:ext cx="1069190" cy="1419883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Freeform 3"/>
          <p:cNvSpPr/>
          <p:nvPr/>
        </p:nvSpPr>
        <p:spPr>
          <a:xfrm>
            <a:off x="16375904" y="102870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2211" y="3494225"/>
            <a:ext cx="4911436" cy="3631905"/>
          </a:xfrm>
          <a:custGeom>
            <a:avLst/>
            <a:gdLst/>
            <a:ahLst/>
            <a:cxnLst/>
            <a:rect l="l" t="t" r="r" b="b"/>
            <a:pathLst>
              <a:path w="6442624" h="4300451">
                <a:moveTo>
                  <a:pt x="0" y="0"/>
                </a:moveTo>
                <a:lnTo>
                  <a:pt x="6442624" y="0"/>
                </a:lnTo>
                <a:lnTo>
                  <a:pt x="6442624" y="4300451"/>
                </a:lnTo>
                <a:lnTo>
                  <a:pt x="0" y="430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21688" y="1057275"/>
            <a:ext cx="11556646" cy="81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4"/>
              </a:lnSpc>
            </a:pPr>
            <a:r>
              <a:rPr lang="en-US" sz="5540">
                <a:solidFill>
                  <a:srgbClr val="000000"/>
                </a:solidFill>
                <a:latin typeface="Helveticish Bold"/>
              </a:rPr>
              <a:t>FINANCIAL AID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80728" y="2316073"/>
            <a:ext cx="11556646" cy="55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6195" lvl="1" indent="-483098">
              <a:lnSpc>
                <a:spcPts val="5549"/>
              </a:lnSpc>
              <a:buFont typeface="Arial"/>
              <a:buChar char="•"/>
            </a:pPr>
            <a:r>
              <a:rPr lang="en-US" sz="4475">
                <a:solidFill>
                  <a:srgbClr val="000000"/>
                </a:solidFill>
                <a:latin typeface="Helveticish Bold"/>
              </a:rPr>
              <a:t>Money that helps a student pay for higher education expenses</a:t>
            </a:r>
          </a:p>
          <a:p>
            <a:pPr marL="966195" lvl="1" indent="-483098">
              <a:lnSpc>
                <a:spcPts val="5549"/>
              </a:lnSpc>
              <a:buFont typeface="Arial"/>
              <a:buChar char="•"/>
            </a:pPr>
            <a:r>
              <a:rPr lang="en-US" sz="4475">
                <a:solidFill>
                  <a:srgbClr val="000000"/>
                </a:solidFill>
                <a:latin typeface="Helveticish Bold"/>
              </a:rPr>
              <a:t>Financial aid can cover the school's cost of attendance such as tuition and fees, room and board, books and supplies, transportation, and miscellaneous expenses</a:t>
            </a:r>
          </a:p>
          <a:p>
            <a:pPr>
              <a:lnSpc>
                <a:spcPts val="5549"/>
              </a:lnSpc>
            </a:pPr>
            <a:endParaRPr lang="en-US" sz="4475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6772465" y="7679598"/>
            <a:ext cx="11005870" cy="10287000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8" name="TextBox 8"/>
          <p:cNvSpPr txBox="1"/>
          <p:nvPr/>
        </p:nvSpPr>
        <p:spPr>
          <a:xfrm>
            <a:off x="7034329" y="7846414"/>
            <a:ext cx="10449445" cy="23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8"/>
              </a:lnSpc>
            </a:pPr>
            <a:r>
              <a:rPr lang="en-US" sz="3643" dirty="0">
                <a:solidFill>
                  <a:srgbClr val="000000"/>
                </a:solidFill>
                <a:latin typeface="Helveticish Bold"/>
              </a:rPr>
              <a:t>There are 2 applications – choose one:</a:t>
            </a:r>
          </a:p>
          <a:p>
            <a:pPr marL="786675" lvl="1" indent="-393338">
              <a:lnSpc>
                <a:spcPts val="4518"/>
              </a:lnSpc>
              <a:buFont typeface="Arial"/>
              <a:buChar char="•"/>
            </a:pPr>
            <a:r>
              <a:rPr lang="en-US" sz="3643" dirty="0">
                <a:solidFill>
                  <a:srgbClr val="000000"/>
                </a:solidFill>
                <a:latin typeface="Helveticish Bold"/>
              </a:rPr>
              <a:t>FAFSA (Free Application for Federal Student Aid)</a:t>
            </a:r>
          </a:p>
          <a:p>
            <a:pPr marL="786675" lvl="1" indent="-393338">
              <a:lnSpc>
                <a:spcPts val="4518"/>
              </a:lnSpc>
              <a:buFont typeface="Arial"/>
              <a:buChar char="•"/>
            </a:pPr>
            <a:r>
              <a:rPr lang="en-US" sz="3643" dirty="0">
                <a:solidFill>
                  <a:srgbClr val="000000"/>
                </a:solidFill>
                <a:latin typeface="Helveticish Bold"/>
              </a:rPr>
              <a:t>CADAA (California Dream Act Application)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687413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3" name="Group 3"/>
          <p:cNvGrpSpPr/>
          <p:nvPr/>
        </p:nvGrpSpPr>
        <p:grpSpPr>
          <a:xfrm>
            <a:off x="9485" y="2484348"/>
            <a:ext cx="5677928" cy="5318305"/>
            <a:chOff x="0" y="0"/>
            <a:chExt cx="7570570" cy="709107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8797" b="18797"/>
            <a:stretch>
              <a:fillRect/>
            </a:stretch>
          </p:blipFill>
          <p:spPr>
            <a:xfrm>
              <a:off x="0" y="0"/>
              <a:ext cx="7570570" cy="709107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6421299" y="2029577"/>
            <a:ext cx="11296139" cy="7128417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6" name="Freeform 6"/>
          <p:cNvSpPr/>
          <p:nvPr/>
        </p:nvSpPr>
        <p:spPr>
          <a:xfrm flipH="1">
            <a:off x="16876413" y="9057689"/>
            <a:ext cx="120868" cy="200611"/>
          </a:xfrm>
          <a:custGeom>
            <a:avLst/>
            <a:gdLst/>
            <a:ahLst/>
            <a:cxnLst/>
            <a:rect l="l" t="t" r="r" b="b"/>
            <a:pathLst>
              <a:path w="120868" h="200611">
                <a:moveTo>
                  <a:pt x="120868" y="0"/>
                </a:moveTo>
                <a:lnTo>
                  <a:pt x="0" y="0"/>
                </a:lnTo>
                <a:lnTo>
                  <a:pt x="0" y="200611"/>
                </a:lnTo>
                <a:lnTo>
                  <a:pt x="120868" y="200611"/>
                </a:lnTo>
                <a:lnTo>
                  <a:pt x="1208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34041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292523" y="860429"/>
            <a:ext cx="9017013" cy="71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4885">
                <a:solidFill>
                  <a:srgbClr val="000000"/>
                </a:solidFill>
                <a:latin typeface="Helveticish Bold"/>
              </a:rPr>
              <a:t>WHAT IS FREE COLLEGE?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57956" y="2258448"/>
            <a:ext cx="10817783" cy="6535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75" lvl="1" indent="-375838">
              <a:lnSpc>
                <a:spcPts val="4317"/>
              </a:lnSpc>
              <a:buFont typeface="Arial"/>
              <a:buChar char="•"/>
            </a:pPr>
            <a:r>
              <a:rPr lang="en-US" sz="3481" dirty="0">
                <a:solidFill>
                  <a:srgbClr val="222A35"/>
                </a:solidFill>
                <a:latin typeface="Helveticish Bold"/>
              </a:rPr>
              <a:t>CA Promise Grant (CCPG) </a:t>
            </a:r>
            <a:r>
              <a:rPr lang="en-US" sz="348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ish Bold"/>
              </a:rPr>
              <a:t>waives</a:t>
            </a:r>
            <a:r>
              <a:rPr lang="en-US" sz="3481" dirty="0">
                <a:solidFill>
                  <a:srgbClr val="FFFFFF"/>
                </a:solidFill>
                <a:latin typeface="Helveticish Bold"/>
              </a:rPr>
              <a:t> </a:t>
            </a:r>
            <a:r>
              <a:rPr lang="en-US" sz="3481" dirty="0">
                <a:solidFill>
                  <a:srgbClr val="222A35"/>
                </a:solidFill>
                <a:latin typeface="Helveticish Bold"/>
              </a:rPr>
              <a:t>the $46/unit fee. The majority of Chabot students receive an enrollment fee waiver and many get additional financial aid (Pell Grant, Cal Grant, etc.)</a:t>
            </a:r>
          </a:p>
          <a:p>
            <a:pPr>
              <a:lnSpc>
                <a:spcPts val="4317"/>
              </a:lnSpc>
            </a:pPr>
            <a:endParaRPr lang="en-US" sz="3481" dirty="0">
              <a:solidFill>
                <a:srgbClr val="222A35"/>
              </a:solidFill>
              <a:latin typeface="Helveticish Bold"/>
            </a:endParaRPr>
          </a:p>
          <a:p>
            <a:pPr marL="751675" lvl="1" indent="-375838">
              <a:lnSpc>
                <a:spcPts val="4317"/>
              </a:lnSpc>
              <a:buFont typeface="Arial"/>
              <a:buChar char="•"/>
            </a:pPr>
            <a:r>
              <a:rPr lang="en-US" sz="3481" dirty="0">
                <a:solidFill>
                  <a:srgbClr val="222A35"/>
                </a:solidFill>
                <a:latin typeface="Helveticish Bold"/>
              </a:rPr>
              <a:t>Chabot Promise will </a:t>
            </a:r>
            <a:r>
              <a:rPr lang="en-US" sz="348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ish Bold"/>
              </a:rPr>
              <a:t>cover</a:t>
            </a:r>
            <a:r>
              <a:rPr lang="en-US" sz="3481" dirty="0">
                <a:solidFill>
                  <a:srgbClr val="FFFFFF"/>
                </a:solidFill>
                <a:latin typeface="Helveticish Bold"/>
              </a:rPr>
              <a:t> </a:t>
            </a:r>
            <a:r>
              <a:rPr lang="en-US" sz="3481" dirty="0">
                <a:solidFill>
                  <a:srgbClr val="222A35"/>
                </a:solidFill>
                <a:latin typeface="Helveticish Bold"/>
              </a:rPr>
              <a:t>the cost of $46/unit fee for first-time full-time students in the fall and spring semesters (those not awarded the CCPG).</a:t>
            </a:r>
          </a:p>
          <a:p>
            <a:pPr>
              <a:lnSpc>
                <a:spcPts val="4317"/>
              </a:lnSpc>
            </a:pPr>
            <a:endParaRPr lang="en-US" sz="3481" dirty="0">
              <a:solidFill>
                <a:srgbClr val="222A35"/>
              </a:solidFill>
              <a:latin typeface="Helveticish Bold"/>
            </a:endParaRPr>
          </a:p>
          <a:p>
            <a:pPr marL="751675" lvl="1" indent="-375838">
              <a:lnSpc>
                <a:spcPts val="4317"/>
              </a:lnSpc>
              <a:buFont typeface="Arial"/>
              <a:buChar char="•"/>
            </a:pPr>
            <a:r>
              <a:rPr lang="en-US" sz="3481" dirty="0">
                <a:solidFill>
                  <a:srgbClr val="222A35"/>
                </a:solidFill>
                <a:latin typeface="Helveticish Bold"/>
              </a:rPr>
              <a:t>This means, </a:t>
            </a:r>
            <a:r>
              <a:rPr lang="en-US" sz="348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ish Bold"/>
              </a:rPr>
              <a:t>FREE Tuition </a:t>
            </a:r>
            <a:r>
              <a:rPr lang="en-US" sz="3481" dirty="0">
                <a:solidFill>
                  <a:srgbClr val="222A35"/>
                </a:solidFill>
                <a:latin typeface="Helveticish Bold"/>
              </a:rPr>
              <a:t>for first-time full-time students.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751575" y="0"/>
            <a:ext cx="6101490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3" name="Group 3"/>
          <p:cNvGrpSpPr/>
          <p:nvPr/>
        </p:nvGrpSpPr>
        <p:grpSpPr>
          <a:xfrm>
            <a:off x="11930202" y="0"/>
            <a:ext cx="5367198" cy="10287000"/>
            <a:chOff x="0" y="0"/>
            <a:chExt cx="7028281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6133" r="19726"/>
            <a:stretch>
              <a:fillRect/>
            </a:stretch>
          </p:blipFill>
          <p:spPr>
            <a:xfrm>
              <a:off x="0" y="0"/>
              <a:ext cx="7028281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63635" y="1632396"/>
            <a:ext cx="9722556" cy="191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9"/>
              </a:lnSpc>
            </a:pPr>
            <a:r>
              <a:rPr lang="en-US" sz="6717" dirty="0">
                <a:solidFill>
                  <a:srgbClr val="000000"/>
                </a:solidFill>
                <a:latin typeface="Helveticish Bold"/>
              </a:rPr>
              <a:t>FINANCIAL AID ASSISTANCE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4146587"/>
            <a:ext cx="11201399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6266" lvl="1" indent="-358133">
              <a:lnSpc>
                <a:spcPts val="4644"/>
              </a:lnSpc>
              <a:buFont typeface="Arial"/>
              <a:buChar char="•"/>
            </a:pPr>
            <a:r>
              <a:rPr lang="en-US" sz="3317" dirty="0">
                <a:solidFill>
                  <a:srgbClr val="000000"/>
                </a:solidFill>
                <a:latin typeface="Montserrat"/>
              </a:rPr>
              <a:t>Chabot College Support: </a:t>
            </a:r>
            <a:r>
              <a:rPr lang="en-US" sz="3317" dirty="0">
                <a:solidFill>
                  <a:srgbClr val="000000"/>
                </a:solidFill>
                <a:latin typeface="Montserrat"/>
                <a:hlinkClick r:id="rId3"/>
              </a:rPr>
              <a:t>https://www.chabotcollege.edu/finaid/application-assistance.php</a:t>
            </a:r>
            <a:endParaRPr lang="en-US" sz="3317" dirty="0">
              <a:solidFill>
                <a:srgbClr val="000000"/>
              </a:solidFill>
              <a:latin typeface="Montserrat"/>
            </a:endParaRPr>
          </a:p>
          <a:p>
            <a:pPr marL="716266" lvl="1" indent="-358133">
              <a:lnSpc>
                <a:spcPts val="4644"/>
              </a:lnSpc>
              <a:buFont typeface="Arial"/>
              <a:buChar char="•"/>
            </a:pPr>
            <a:endParaRPr lang="en-US" sz="331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302794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228599" y="6743700"/>
            <a:ext cx="11201399" cy="3062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16266" lvl="1" indent="-358133">
              <a:lnSpc>
                <a:spcPts val="4644"/>
              </a:lnSpc>
              <a:buFont typeface="Arial"/>
              <a:buChar char="•"/>
            </a:pPr>
            <a:r>
              <a:rPr lang="en-US" sz="3200" dirty="0">
                <a:solidFill>
                  <a:srgbClr val="C00000"/>
                </a:solidFill>
                <a:latin typeface="Montserrat" panose="020B0604020202020204" charset="0"/>
              </a:rPr>
              <a:t>2024-25 </a:t>
            </a:r>
            <a:r>
              <a:rPr lang="en-US" sz="3200" dirty="0" smtClean="0">
                <a:solidFill>
                  <a:srgbClr val="C00000"/>
                </a:solidFill>
                <a:latin typeface="Montserrat" panose="020B0604020202020204" charset="0"/>
              </a:rPr>
              <a:t>FAFSA/CADAA Priority Deadline:</a:t>
            </a:r>
          </a:p>
          <a:p>
            <a:pPr marL="358133" lvl="1">
              <a:lnSpc>
                <a:spcPts val="4644"/>
              </a:lnSpc>
            </a:pPr>
            <a:r>
              <a:rPr lang="en-US" sz="3200" dirty="0">
                <a:solidFill>
                  <a:srgbClr val="C00000"/>
                </a:solidFill>
                <a:latin typeface="Montserrat" panose="020B0604020202020204" charset="0"/>
              </a:rPr>
              <a:t> </a:t>
            </a:r>
            <a:r>
              <a:rPr lang="en-US" sz="3200" dirty="0" smtClean="0">
                <a:solidFill>
                  <a:srgbClr val="C00000"/>
                </a:solidFill>
                <a:latin typeface="Montserrat" panose="020B060402020202020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Montserrat" panose="020B0604020202020204" charset="0"/>
              </a:rPr>
              <a:t>Mark </a:t>
            </a:r>
            <a:r>
              <a:rPr lang="en-US" sz="2800" dirty="0">
                <a:solidFill>
                  <a:srgbClr val="C00000"/>
                </a:solidFill>
                <a:latin typeface="Montserrat" panose="020B0604020202020204" charset="0"/>
              </a:rPr>
              <a:t>your calendar for </a:t>
            </a:r>
            <a:r>
              <a:rPr lang="en-US" sz="2800" b="1" u="sng" dirty="0" smtClean="0">
                <a:solidFill>
                  <a:srgbClr val="C00000"/>
                </a:solidFill>
                <a:latin typeface="Montserrat" panose="020B0604020202020204" charset="0"/>
              </a:rPr>
              <a:t>March </a:t>
            </a:r>
            <a:r>
              <a:rPr lang="en-US" sz="2800" b="1" u="sng" dirty="0">
                <a:solidFill>
                  <a:srgbClr val="C00000"/>
                </a:solidFill>
                <a:latin typeface="Montserrat" panose="020B0604020202020204" charset="0"/>
              </a:rPr>
              <a:t>2, </a:t>
            </a:r>
            <a:r>
              <a:rPr lang="en-US" sz="2800" b="1" u="sng" dirty="0" smtClean="0">
                <a:solidFill>
                  <a:srgbClr val="C00000"/>
                </a:solidFill>
                <a:latin typeface="Montserrat" panose="020B0604020202020204" charset="0"/>
              </a:rPr>
              <a:t>2025</a:t>
            </a:r>
            <a:r>
              <a:rPr lang="en-US" sz="2800" dirty="0" smtClean="0">
                <a:solidFill>
                  <a:srgbClr val="C00000"/>
                </a:solidFill>
                <a:latin typeface="Montserrat" panose="020B0604020202020204" charset="0"/>
              </a:rPr>
              <a:t>!</a:t>
            </a:r>
          </a:p>
          <a:p>
            <a:pPr marL="358133" lvl="1">
              <a:lnSpc>
                <a:spcPts val="4644"/>
              </a:lnSpc>
            </a:pPr>
            <a:r>
              <a:rPr lang="en-US" sz="3600" dirty="0">
                <a:latin typeface="Montserrat" panose="020B0604020202020204" charset="0"/>
              </a:rPr>
              <a:t> </a:t>
            </a:r>
          </a:p>
          <a:p>
            <a:pPr marL="393337" lvl="1"/>
            <a:r>
              <a:rPr lang="en-US" sz="2000" dirty="0">
                <a:latin typeface="Montserrat" panose="020B0604020202020204" charset="0"/>
              </a:rPr>
              <a:t>To maximize your chances of receiving state financial aid, be sure to submit your FAFSA or </a:t>
            </a:r>
            <a:r>
              <a:rPr lang="en-US" sz="2000" dirty="0" smtClean="0">
                <a:latin typeface="Montserrat" panose="020B0604020202020204" charset="0"/>
              </a:rPr>
              <a:t>CADAA by this </a:t>
            </a:r>
            <a:r>
              <a:rPr lang="en-US" sz="2000" dirty="0">
                <a:latin typeface="Montserrat" panose="020B0604020202020204" charset="0"/>
              </a:rPr>
              <a:t>date. Don't miss this important deadline to secure your financial aid for the next academic year.</a:t>
            </a:r>
            <a:endParaRPr lang="en-US" sz="2000" dirty="0">
              <a:solidFill>
                <a:srgbClr val="000000"/>
              </a:solidFill>
              <a:latin typeface="Montserrat" panose="020B060402020202020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Freeform 3"/>
          <p:cNvSpPr/>
          <p:nvPr/>
        </p:nvSpPr>
        <p:spPr>
          <a:xfrm>
            <a:off x="16375904" y="102870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6246" y="3431407"/>
            <a:ext cx="4364482" cy="3922000"/>
          </a:xfrm>
          <a:custGeom>
            <a:avLst/>
            <a:gdLst/>
            <a:ahLst/>
            <a:cxnLst/>
            <a:rect l="l" t="t" r="r" b="b"/>
            <a:pathLst>
              <a:path w="4364482" h="3922000">
                <a:moveTo>
                  <a:pt x="0" y="0"/>
                </a:moveTo>
                <a:lnTo>
                  <a:pt x="4364482" y="0"/>
                </a:lnTo>
                <a:lnTo>
                  <a:pt x="4364482" y="3922000"/>
                </a:lnTo>
                <a:lnTo>
                  <a:pt x="0" y="392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90059" flipH="1">
            <a:off x="7306998" y="5184334"/>
            <a:ext cx="1822775" cy="1348853"/>
          </a:xfrm>
          <a:custGeom>
            <a:avLst/>
            <a:gdLst/>
            <a:ahLst/>
            <a:cxnLst/>
            <a:rect l="l" t="t" r="r" b="b"/>
            <a:pathLst>
              <a:path w="1822775" h="1348853">
                <a:moveTo>
                  <a:pt x="1822774" y="0"/>
                </a:moveTo>
                <a:lnTo>
                  <a:pt x="0" y="0"/>
                </a:lnTo>
                <a:lnTo>
                  <a:pt x="0" y="1348853"/>
                </a:lnTo>
                <a:lnTo>
                  <a:pt x="1822774" y="1348853"/>
                </a:lnTo>
                <a:lnTo>
                  <a:pt x="18227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77889" y="673942"/>
            <a:ext cx="11556646" cy="158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4"/>
              </a:lnSpc>
            </a:pPr>
            <a:r>
              <a:rPr lang="en-US" sz="5540" dirty="0">
                <a:solidFill>
                  <a:srgbClr val="000000"/>
                </a:solidFill>
                <a:latin typeface="Helveticish Bold"/>
              </a:rPr>
              <a:t>VISIT THE FINANCIAL AID WEBPAGE FOR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93787" y="8547609"/>
            <a:ext cx="11556646" cy="65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4475" dirty="0">
                <a:solidFill>
                  <a:srgbClr val="000000"/>
                </a:solidFill>
                <a:latin typeface="Helveticish Bold"/>
                <a:hlinkClick r:id="rId7"/>
              </a:rPr>
              <a:t>https://www.chabotcollege.edu/finaid/</a:t>
            </a:r>
            <a:endParaRPr lang="en-US" sz="447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80728" y="3299398"/>
            <a:ext cx="9782765" cy="151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1"/>
              </a:lnSpc>
            </a:pPr>
            <a:r>
              <a:rPr lang="en-US" sz="4783" dirty="0">
                <a:solidFill>
                  <a:srgbClr val="000000"/>
                </a:solidFill>
                <a:latin typeface="Helveticish Bold"/>
              </a:rPr>
              <a:t>Every Chabot college student has an advisor by last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84768" y="3024853"/>
            <a:ext cx="12074532" cy="7022304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4438270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777437" y="8403861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92498" y="416564"/>
            <a:ext cx="4450572" cy="4450554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3815" r="-381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27793" y="8026868"/>
            <a:ext cx="1782685" cy="1782685"/>
          </a:xfrm>
          <a:custGeom>
            <a:avLst/>
            <a:gdLst/>
            <a:ahLst/>
            <a:cxnLst/>
            <a:rect l="l" t="t" r="r" b="b"/>
            <a:pathLst>
              <a:path w="1782685" h="1782685">
                <a:moveTo>
                  <a:pt x="0" y="0"/>
                </a:moveTo>
                <a:lnTo>
                  <a:pt x="1782685" y="0"/>
                </a:lnTo>
                <a:lnTo>
                  <a:pt x="1782685" y="1782685"/>
                </a:lnTo>
                <a:lnTo>
                  <a:pt x="0" y="1782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0594" y="8458543"/>
            <a:ext cx="1579932" cy="1068429"/>
          </a:xfrm>
          <a:custGeom>
            <a:avLst/>
            <a:gdLst/>
            <a:ahLst/>
            <a:cxnLst/>
            <a:rect l="l" t="t" r="r" b="b"/>
            <a:pathLst>
              <a:path w="1579932" h="1068429">
                <a:moveTo>
                  <a:pt x="0" y="0"/>
                </a:moveTo>
                <a:lnTo>
                  <a:pt x="1579932" y="0"/>
                </a:lnTo>
                <a:lnTo>
                  <a:pt x="1579932" y="1068429"/>
                </a:lnTo>
                <a:lnTo>
                  <a:pt x="0" y="10684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41664" y="445139"/>
            <a:ext cx="9496795" cy="220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99">
                <a:solidFill>
                  <a:srgbClr val="000000"/>
                </a:solidFill>
                <a:latin typeface="Helveticish Bold"/>
              </a:rPr>
              <a:t>SUPPORT FOR UNDOCUMENTED STUDENTS </a:t>
            </a:r>
          </a:p>
          <a:p>
            <a:pPr algn="ctr">
              <a:lnSpc>
                <a:spcPts val="5719"/>
              </a:lnSpc>
            </a:pPr>
            <a:r>
              <a:rPr lang="en-US" sz="5199">
                <a:solidFill>
                  <a:srgbClr val="000000"/>
                </a:solidFill>
                <a:latin typeface="Helveticish Bold"/>
              </a:rPr>
              <a:t>at Chabot College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19370" y="3162951"/>
            <a:ext cx="11405329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2"/>
              </a:lnSpc>
            </a:pPr>
            <a:r>
              <a:rPr lang="en-US" sz="3275" dirty="0">
                <a:solidFill>
                  <a:srgbClr val="222A35"/>
                </a:solidFill>
                <a:latin typeface="Helveticish Bold"/>
              </a:rPr>
              <a:t>Resources and support for undocumented, AB540 &amp; DACA students and allies:</a:t>
            </a:r>
          </a:p>
          <a:p>
            <a:pPr>
              <a:lnSpc>
                <a:spcPts val="4062"/>
              </a:lnSpc>
            </a:pPr>
            <a:endParaRPr lang="en-US" sz="3275" dirty="0">
              <a:solidFill>
                <a:srgbClr val="222A35"/>
              </a:solidFill>
              <a:latin typeface="Helveticish Bold"/>
            </a:endParaRPr>
          </a:p>
          <a:p>
            <a:pPr marL="707287" lvl="1" indent="-353643">
              <a:lnSpc>
                <a:spcPts val="4062"/>
              </a:lnSpc>
              <a:buFont typeface="Arial"/>
              <a:buChar char="•"/>
            </a:pPr>
            <a:r>
              <a:rPr lang="en-US" sz="3275" dirty="0">
                <a:solidFill>
                  <a:srgbClr val="222A35"/>
                </a:solidFill>
                <a:latin typeface="Helveticish Bold"/>
              </a:rPr>
              <a:t>Chabot College </a:t>
            </a:r>
            <a:r>
              <a:rPr lang="en-US" sz="3275" u="sng" dirty="0">
                <a:solidFill>
                  <a:srgbClr val="222A35"/>
                </a:solidFill>
                <a:latin typeface="Helveticish Bold"/>
                <a:hlinkClick r:id="rId9" tooltip="https://www.chabotcollege.edu/student-services/dreamers/dream-center.php"/>
              </a:rPr>
              <a:t>Dream Center</a:t>
            </a:r>
          </a:p>
          <a:p>
            <a:pPr marL="707287" lvl="1" indent="-353643">
              <a:lnSpc>
                <a:spcPts val="4062"/>
              </a:lnSpc>
              <a:buFont typeface="Arial"/>
              <a:buChar char="•"/>
            </a:pPr>
            <a:r>
              <a:rPr lang="en-US" sz="3275" dirty="0">
                <a:solidFill>
                  <a:srgbClr val="222A35"/>
                </a:solidFill>
                <a:latin typeface="Helveticish Bold"/>
              </a:rPr>
              <a:t>Free </a:t>
            </a:r>
            <a:r>
              <a:rPr lang="en-US" sz="3275" u="sng" dirty="0">
                <a:solidFill>
                  <a:srgbClr val="222A35"/>
                </a:solidFill>
                <a:latin typeface="Helveticish Bold"/>
                <a:hlinkClick r:id="rId10" tooltip="https://www.chabotcollege.edu/student-services/dreamers/resources.php"/>
              </a:rPr>
              <a:t>Immigration and Legal Aid Services</a:t>
            </a:r>
          </a:p>
          <a:p>
            <a:pPr marL="707287" lvl="1" indent="-353643">
              <a:lnSpc>
                <a:spcPts val="4062"/>
              </a:lnSpc>
              <a:buFont typeface="Arial"/>
              <a:buChar char="•"/>
            </a:pPr>
            <a:r>
              <a:rPr lang="en-US" sz="3275" dirty="0">
                <a:solidFill>
                  <a:srgbClr val="222A35"/>
                </a:solidFill>
                <a:latin typeface="Helveticish Bold"/>
              </a:rPr>
              <a:t>Workshops &amp; Events </a:t>
            </a:r>
          </a:p>
          <a:p>
            <a:pPr marL="707287" lvl="1" indent="-353643">
              <a:lnSpc>
                <a:spcPts val="4062"/>
              </a:lnSpc>
              <a:buFont typeface="Arial"/>
              <a:buChar char="•"/>
            </a:pPr>
            <a:r>
              <a:rPr lang="en-US" sz="3275" dirty="0">
                <a:solidFill>
                  <a:srgbClr val="222A35"/>
                </a:solidFill>
                <a:latin typeface="Helveticish Bold"/>
              </a:rPr>
              <a:t>Chabot </a:t>
            </a:r>
            <a:r>
              <a:rPr lang="en-US" sz="3275" u="sng" dirty="0">
                <a:solidFill>
                  <a:srgbClr val="222A35"/>
                </a:solidFill>
                <a:latin typeface="Helveticish Bold"/>
                <a:hlinkClick r:id="rId11" tooltip="https://www.chabotcollege.edu/student-services/dreamers/dreamers-club.php"/>
              </a:rPr>
              <a:t>Dreamers Club</a:t>
            </a:r>
          </a:p>
          <a:p>
            <a:pPr marL="707287" lvl="1" indent="-353643">
              <a:lnSpc>
                <a:spcPts val="4062"/>
              </a:lnSpc>
              <a:buFont typeface="Arial"/>
              <a:buChar char="•"/>
            </a:pPr>
            <a:r>
              <a:rPr lang="en-US" sz="3275" u="sng" dirty="0" err="1">
                <a:solidFill>
                  <a:srgbClr val="222A35"/>
                </a:solidFill>
                <a:latin typeface="Helveticish Bold"/>
                <a:hlinkClick r:id="rId12" tooltip="https://www.chabotcollege.edu/student-services/dreamers/undocually.php"/>
              </a:rPr>
              <a:t>UndocuAlly</a:t>
            </a:r>
            <a:r>
              <a:rPr lang="en-US" sz="3275" dirty="0">
                <a:solidFill>
                  <a:srgbClr val="222A35"/>
                </a:solidFill>
                <a:latin typeface="Helveticish Bold"/>
              </a:rPr>
              <a:t> Training Program for Faculty and Staff</a:t>
            </a:r>
          </a:p>
          <a:p>
            <a:pPr>
              <a:lnSpc>
                <a:spcPts val="4062"/>
              </a:lnSpc>
            </a:pPr>
            <a:endParaRPr lang="en-US" sz="3275" dirty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4062"/>
              </a:lnSpc>
            </a:pPr>
            <a:r>
              <a:rPr lang="en-US" sz="2400" u="none" dirty="0">
                <a:solidFill>
                  <a:srgbClr val="222A35"/>
                </a:solidFill>
                <a:latin typeface="Helveticish Bold"/>
              </a:rPr>
              <a:t>webpage</a:t>
            </a:r>
            <a:r>
              <a:rPr lang="en-US" sz="2400" u="none" dirty="0">
                <a:solidFill>
                  <a:srgbClr val="222A35"/>
                </a:solidFill>
                <a:latin typeface="Helveticish"/>
              </a:rPr>
              <a:t>: </a:t>
            </a:r>
            <a:r>
              <a:rPr lang="en-US" sz="2400" u="sng" dirty="0">
                <a:solidFill>
                  <a:srgbClr val="222A35"/>
                </a:solidFill>
                <a:latin typeface="Helveticish Bold"/>
                <a:hlinkClick r:id="rId13"/>
              </a:rPr>
              <a:t>https://www.chabotcollege.edu/student-services/dreamers/</a:t>
            </a:r>
            <a:endParaRPr lang="en-US" sz="2400" u="sng" dirty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4062"/>
              </a:lnSpc>
            </a:pPr>
            <a:r>
              <a:rPr lang="en-US" sz="2400" dirty="0">
                <a:solidFill>
                  <a:srgbClr val="222A35"/>
                </a:solidFill>
                <a:latin typeface="Helveticish Bold"/>
              </a:rPr>
              <a:t>email: </a:t>
            </a:r>
            <a:r>
              <a:rPr lang="en-US" sz="2400" u="sng" dirty="0">
                <a:solidFill>
                  <a:srgbClr val="222A35"/>
                </a:solidFill>
                <a:latin typeface="Helveticish Bold"/>
                <a:hlinkClick r:id="rId14" tooltip="mailto:cc-dreamcenter@chabotcollege.edu"/>
              </a:rPr>
              <a:t>cc-dreamcenter@chabotcollege.edu</a:t>
            </a:r>
            <a:r>
              <a:rPr lang="en-US" sz="2400" dirty="0">
                <a:solidFill>
                  <a:srgbClr val="222A35"/>
                </a:solidFill>
                <a:latin typeface="Helveticish Bold"/>
              </a:rPr>
              <a:t> </a:t>
            </a:r>
          </a:p>
          <a:p>
            <a:pPr>
              <a:lnSpc>
                <a:spcPts val="4062"/>
              </a:lnSpc>
            </a:pPr>
            <a:r>
              <a:rPr lang="en-US" sz="2400" dirty="0">
                <a:solidFill>
                  <a:srgbClr val="222A35"/>
                </a:solidFill>
                <a:latin typeface="Helveticish Bold"/>
              </a:rPr>
              <a:t>phone: 510.936.1151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666" y="-321802"/>
            <a:ext cx="6134614" cy="10930604"/>
            <a:chOff x="0" y="0"/>
            <a:chExt cx="8179486" cy="145741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8574" r="48669"/>
            <a:stretch>
              <a:fillRect/>
            </a:stretch>
          </p:blipFill>
          <p:spPr>
            <a:xfrm>
              <a:off x="0" y="0"/>
              <a:ext cx="8179486" cy="14574139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5124912" y="0"/>
            <a:ext cx="1414972" cy="1395058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5" name="AutoShape 5"/>
          <p:cNvSpPr/>
          <p:nvPr/>
        </p:nvSpPr>
        <p:spPr>
          <a:xfrm>
            <a:off x="6539885" y="2610227"/>
            <a:ext cx="11331831" cy="6910997"/>
          </a:xfrm>
          <a:prstGeom prst="rect">
            <a:avLst/>
          </a:prstGeom>
          <a:solidFill>
            <a:srgbClr val="222A35"/>
          </a:solidFill>
        </p:spPr>
      </p:sp>
      <p:sp>
        <p:nvSpPr>
          <p:cNvPr id="6" name="TextBox 6"/>
          <p:cNvSpPr txBox="1"/>
          <p:nvPr/>
        </p:nvSpPr>
        <p:spPr>
          <a:xfrm>
            <a:off x="6444814" y="1047750"/>
            <a:ext cx="11426902" cy="125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dirty="0">
                <a:solidFill>
                  <a:srgbClr val="000000"/>
                </a:solidFill>
                <a:latin typeface="Helveticish Bold"/>
                <a:hlinkClick r:id="rId4"/>
              </a:rPr>
              <a:t>CHABOT COLLEGE STUDENT LIFE</a:t>
            </a:r>
            <a:r>
              <a:rPr lang="en-US" sz="4400" dirty="0">
                <a:solidFill>
                  <a:srgbClr val="000000"/>
                </a:solidFill>
                <a:latin typeface="Helveticish Bold"/>
              </a:rPr>
              <a:t>:</a:t>
            </a:r>
          </a:p>
          <a:p>
            <a:pPr algn="ctr">
              <a:lnSpc>
                <a:spcPts val="4840"/>
              </a:lnSpc>
            </a:pPr>
            <a:r>
              <a:rPr lang="en-US" sz="4400" dirty="0">
                <a:solidFill>
                  <a:srgbClr val="000000"/>
                </a:solidFill>
                <a:latin typeface="Helveticish Bold"/>
              </a:rPr>
              <a:t> Leadership, Clubs, Student Senate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78963" y="2925168"/>
            <a:ext cx="10548745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177" lvl="1">
              <a:lnSpc>
                <a:spcPts val="5327"/>
              </a:lnSpc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Student Life Office 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  <a:p>
            <a:pPr marL="804354" lvl="1" indent="-402177">
              <a:lnSpc>
                <a:spcPts val="5327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Coordinates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campus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activities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provides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opportunities for leadership and engagement such as the Student Senate of Chabot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College (SSCC)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and the Inter Club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Council</a:t>
            </a:r>
            <a:endParaRPr lang="en-US" sz="2800" spc="55" dirty="0">
              <a:solidFill>
                <a:schemeClr val="bg1"/>
              </a:solidFill>
              <a:latin typeface="+mj-lt"/>
            </a:endParaRPr>
          </a:p>
          <a:p>
            <a:pPr marL="804354" lvl="1" indent="-402177">
              <a:lnSpc>
                <a:spcPts val="5327"/>
              </a:lnSpc>
              <a:buFont typeface="Arial"/>
              <a:buChar char="•"/>
            </a:pPr>
            <a:r>
              <a:rPr lang="en-US" sz="2800" spc="55" dirty="0" smtClean="0">
                <a:solidFill>
                  <a:srgbClr val="FFFFFF"/>
                </a:solidFill>
                <a:latin typeface="+mj-lt"/>
              </a:rPr>
              <a:t>Supports athletics events</a:t>
            </a:r>
            <a:endParaRPr lang="en-US" sz="2800" spc="55" dirty="0">
              <a:solidFill>
                <a:srgbClr val="FFFFFF"/>
              </a:solidFill>
              <a:latin typeface="+mj-lt"/>
            </a:endParaRPr>
          </a:p>
          <a:p>
            <a:pPr marL="804354" lvl="1" indent="-402177">
              <a:lnSpc>
                <a:spcPts val="5327"/>
              </a:lnSpc>
              <a:buFont typeface="Arial"/>
              <a:buChar char="•"/>
            </a:pPr>
            <a:r>
              <a:rPr lang="en-US" sz="2800" spc="55" dirty="0" smtClean="0">
                <a:solidFill>
                  <a:srgbClr val="FFFFFF"/>
                </a:solidFill>
                <a:latin typeface="+mj-lt"/>
              </a:rPr>
              <a:t>Supports Clubs/Student </a:t>
            </a:r>
            <a:r>
              <a:rPr lang="en-US" sz="2800" spc="55" dirty="0">
                <a:solidFill>
                  <a:srgbClr val="FFFFFF"/>
                </a:solidFill>
                <a:latin typeface="+mj-lt"/>
              </a:rPr>
              <a:t>Organizations </a:t>
            </a:r>
          </a:p>
          <a:p>
            <a:pPr marL="804354" lvl="1" indent="-402177">
              <a:lnSpc>
                <a:spcPts val="5327"/>
              </a:lnSpc>
              <a:buFont typeface="Arial"/>
              <a:buChar char="•"/>
            </a:pPr>
            <a:r>
              <a:rPr lang="en-US" sz="2800" spc="55" dirty="0" smtClean="0">
                <a:solidFill>
                  <a:srgbClr val="FFFFFF"/>
                </a:solidFill>
                <a:latin typeface="+mj-lt"/>
              </a:rPr>
              <a:t>Organizes and supports Gladiator </a:t>
            </a:r>
            <a:r>
              <a:rPr lang="en-US" sz="2800" spc="55" dirty="0">
                <a:solidFill>
                  <a:srgbClr val="FFFFFF"/>
                </a:solidFill>
                <a:latin typeface="+mj-lt"/>
              </a:rPr>
              <a:t>Day, Club Day, Transfer Day, Raza College Day and more</a:t>
            </a:r>
          </a:p>
          <a:p>
            <a:pPr marL="804354" lvl="1" indent="-402177">
              <a:lnSpc>
                <a:spcPts val="5327"/>
              </a:lnSpc>
              <a:buFont typeface="Arial"/>
              <a:buChar char="•"/>
            </a:pPr>
            <a:r>
              <a:rPr lang="en-US" sz="2800" spc="55" dirty="0" smtClean="0">
                <a:solidFill>
                  <a:srgbClr val="FFFFFF"/>
                </a:solidFill>
                <a:latin typeface="+mj-lt"/>
              </a:rPr>
              <a:t>Provides scholarship </a:t>
            </a:r>
            <a:r>
              <a:rPr lang="en-US" sz="2800" spc="55" dirty="0">
                <a:solidFill>
                  <a:srgbClr val="FFFFFF"/>
                </a:solidFill>
                <a:latin typeface="+mj-lt"/>
              </a:rPr>
              <a:t>opportunities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43070" y="5143500"/>
            <a:ext cx="13544930" cy="5143500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4801" y="1951208"/>
            <a:ext cx="5753096" cy="575307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6423" y="1433004"/>
            <a:ext cx="1782685" cy="1782685"/>
          </a:xfrm>
          <a:custGeom>
            <a:avLst/>
            <a:gdLst/>
            <a:ahLst/>
            <a:cxnLst/>
            <a:rect l="l" t="t" r="r" b="b"/>
            <a:pathLst>
              <a:path w="1782685" h="1782685">
                <a:moveTo>
                  <a:pt x="0" y="0"/>
                </a:moveTo>
                <a:lnTo>
                  <a:pt x="1782685" y="0"/>
                </a:lnTo>
                <a:lnTo>
                  <a:pt x="1782685" y="1782685"/>
                </a:lnTo>
                <a:lnTo>
                  <a:pt x="0" y="17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17602" y="398218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600" y="1714500"/>
            <a:ext cx="1063967" cy="1501189"/>
          </a:xfrm>
          <a:custGeom>
            <a:avLst/>
            <a:gdLst/>
            <a:ahLst/>
            <a:cxnLst/>
            <a:rect l="l" t="t" r="r" b="b"/>
            <a:pathLst>
              <a:path w="1063967" h="1501189">
                <a:moveTo>
                  <a:pt x="0" y="0"/>
                </a:moveTo>
                <a:lnTo>
                  <a:pt x="1063967" y="0"/>
                </a:lnTo>
                <a:lnTo>
                  <a:pt x="1063967" y="1501189"/>
                </a:lnTo>
                <a:lnTo>
                  <a:pt x="0" y="1501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90559" y="540754"/>
            <a:ext cx="1085373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50" u="sng" dirty="0">
                <a:solidFill>
                  <a:srgbClr val="000000"/>
                </a:solidFill>
                <a:latin typeface="Helveticish Bold"/>
              </a:rPr>
              <a:t>SOAR Steps for Summer/Fall </a:t>
            </a:r>
            <a:r>
              <a:rPr lang="en-US" sz="5150" u="sng" dirty="0" smtClean="0">
                <a:solidFill>
                  <a:srgbClr val="000000"/>
                </a:solidFill>
                <a:latin typeface="Helveticish Bold"/>
              </a:rPr>
              <a:t>2025</a:t>
            </a:r>
            <a:endParaRPr lang="en-US" sz="5150" u="sng" dirty="0">
              <a:solidFill>
                <a:srgbClr val="000000"/>
              </a:solidFill>
              <a:latin typeface="Helveticish Bold"/>
              <a:ea typeface="Helveticish Bold"/>
              <a:cs typeface="Helveticish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08985" y="4299713"/>
            <a:ext cx="722749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7"/>
              </a:lnSpc>
            </a:pPr>
            <a:r>
              <a:rPr lang="en-US" sz="4000" dirty="0">
                <a:solidFill>
                  <a:srgbClr val="454BFF"/>
                </a:solidFill>
                <a:latin typeface="Helveticish Bold"/>
                <a:hlinkClick r:id="rId9"/>
              </a:rPr>
              <a:t>www.chabotcollege.edu/soar/</a:t>
            </a:r>
            <a:endParaRPr lang="en-US" sz="4000" dirty="0">
              <a:solidFill>
                <a:srgbClr val="454BFF"/>
              </a:solidFill>
              <a:latin typeface="Helveticish Bold"/>
              <a:ea typeface="Helveticish Bold"/>
              <a:cs typeface="Helveticish Bold"/>
            </a:endParaRPr>
          </a:p>
          <a:p>
            <a:pPr>
              <a:lnSpc>
                <a:spcPts val="5207"/>
              </a:lnSpc>
            </a:pPr>
            <a:endParaRPr lang="en-US" sz="4150" dirty="0">
              <a:solidFill>
                <a:srgbClr val="454BFF"/>
              </a:solidFill>
              <a:latin typeface="Helveticish Bold"/>
              <a:ea typeface="Helveticish Bold"/>
              <a:cs typeface="Helveticish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43600" y="1710829"/>
            <a:ext cx="11201400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4400" dirty="0">
                <a:solidFill>
                  <a:srgbClr val="222A35"/>
                </a:solidFill>
                <a:latin typeface="Helveticish Bold"/>
              </a:rPr>
              <a:t>SOAR is for </a:t>
            </a:r>
            <a:r>
              <a:rPr lang="en-US" sz="4400" dirty="0" smtClean="0">
                <a:solidFill>
                  <a:srgbClr val="222A35"/>
                </a:solidFill>
                <a:latin typeface="Helveticish Bold"/>
              </a:rPr>
              <a:t>High </a:t>
            </a:r>
            <a:r>
              <a:rPr lang="en-US" sz="4400" dirty="0">
                <a:solidFill>
                  <a:srgbClr val="222A35"/>
                </a:solidFill>
                <a:latin typeface="Helveticish Bold"/>
              </a:rPr>
              <a:t>Schools Seniors who will be applying to Chabot College as New, First-Time College Students.</a:t>
            </a:r>
            <a:endParaRPr lang="en-US" sz="4400" dirty="0">
              <a:solidFill>
                <a:srgbClr val="222A35"/>
              </a:solidFill>
              <a:latin typeface="Helveticish Bold"/>
              <a:ea typeface="Helveticish Bold"/>
              <a:cs typeface="Helveticish Bold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BB67DFC-DEE7-4CBE-8F4D-A52396112CE7}"/>
              </a:ext>
            </a:extLst>
          </p:cNvPr>
          <p:cNvSpPr txBox="1"/>
          <p:nvPr/>
        </p:nvSpPr>
        <p:spPr>
          <a:xfrm>
            <a:off x="6057896" y="5601779"/>
            <a:ext cx="11925304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89"/>
              </a:lnSpc>
            </a:pPr>
            <a:r>
              <a:rPr lang="en-US" sz="6000" dirty="0">
                <a:solidFill>
                  <a:srgbClr val="000000"/>
                </a:solidFill>
                <a:latin typeface="Helveticish Bold"/>
              </a:rPr>
              <a:t>DO NOW: </a:t>
            </a:r>
          </a:p>
          <a:p>
            <a:pPr>
              <a:lnSpc>
                <a:spcPts val="7389"/>
              </a:lnSpc>
            </a:pPr>
            <a:r>
              <a:rPr lang="en-US" sz="6000" dirty="0">
                <a:solidFill>
                  <a:srgbClr val="000000"/>
                </a:solidFill>
                <a:latin typeface="Helveticish Bold"/>
              </a:rPr>
              <a:t>COMPLETE SOAR STEPS #1-3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4C3F948-78A2-41F8-9B56-DF2B8E779403}"/>
              </a:ext>
            </a:extLst>
          </p:cNvPr>
          <p:cNvSpPr txBox="1"/>
          <p:nvPr/>
        </p:nvSpPr>
        <p:spPr>
          <a:xfrm>
            <a:off x="6057896" y="7677702"/>
            <a:ext cx="11709581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98245" lvl="1" indent="-742950">
              <a:lnSpc>
                <a:spcPts val="5907"/>
              </a:lnSpc>
              <a:buFont typeface="+mj-lt"/>
              <a:buAutoNum type="arabicPeriod"/>
            </a:pPr>
            <a:r>
              <a:rPr lang="en-US" sz="4219" dirty="0">
                <a:solidFill>
                  <a:srgbClr val="000000"/>
                </a:solidFill>
                <a:latin typeface="Montserrat"/>
              </a:rPr>
              <a:t>Apply </a:t>
            </a:r>
            <a:r>
              <a:rPr lang="en-US" sz="4219" dirty="0" smtClean="0">
                <a:solidFill>
                  <a:srgbClr val="000000"/>
                </a:solidFill>
                <a:latin typeface="Montserrat"/>
              </a:rPr>
              <a:t>to </a:t>
            </a:r>
            <a:r>
              <a:rPr lang="en-US" sz="4219" dirty="0">
                <a:solidFill>
                  <a:srgbClr val="000000"/>
                </a:solidFill>
                <a:latin typeface="Montserrat"/>
              </a:rPr>
              <a:t>Chabot College</a:t>
            </a:r>
            <a:endParaRPr lang="en-US" dirty="0"/>
          </a:p>
          <a:p>
            <a:pPr marL="1198245" lvl="1" indent="-742950">
              <a:lnSpc>
                <a:spcPts val="5907"/>
              </a:lnSpc>
              <a:buFont typeface="+mj-lt"/>
              <a:buAutoNum type="arabicPeriod"/>
            </a:pPr>
            <a:r>
              <a:rPr lang="en-US" sz="4219" dirty="0">
                <a:solidFill>
                  <a:srgbClr val="000000"/>
                </a:solidFill>
                <a:latin typeface="Montserrat"/>
              </a:rPr>
              <a:t>Complete FAFSA/ </a:t>
            </a:r>
            <a:r>
              <a:rPr lang="en-US" sz="4219" dirty="0" smtClean="0">
                <a:solidFill>
                  <a:srgbClr val="000000"/>
                </a:solidFill>
                <a:latin typeface="Montserrat"/>
              </a:rPr>
              <a:t>CADAA</a:t>
            </a:r>
            <a:endParaRPr lang="en-US" sz="4219" dirty="0">
              <a:solidFill>
                <a:srgbClr val="000000"/>
              </a:solidFill>
              <a:latin typeface="Montserrat"/>
            </a:endParaRPr>
          </a:p>
          <a:p>
            <a:pPr marL="1198245" lvl="1" indent="-742950">
              <a:lnSpc>
                <a:spcPts val="5907"/>
              </a:lnSpc>
              <a:buFont typeface="+mj-lt"/>
              <a:buAutoNum type="arabicPeriod"/>
            </a:pPr>
            <a:r>
              <a:rPr lang="en-US" sz="4200" dirty="0">
                <a:solidFill>
                  <a:srgbClr val="000000"/>
                </a:solidFill>
                <a:latin typeface="Montserrat"/>
              </a:rPr>
              <a:t>Set up </a:t>
            </a:r>
            <a:r>
              <a:rPr lang="en-US" sz="4200" dirty="0" err="1" smtClean="0">
                <a:solidFill>
                  <a:srgbClr val="000000"/>
                </a:solidFill>
                <a:latin typeface="Montserrat"/>
              </a:rPr>
              <a:t>MyPortal</a:t>
            </a:r>
            <a:endParaRPr lang="en-US" sz="42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43070" y="7580461"/>
            <a:ext cx="13544930" cy="2706539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222A35"/>
          </a:solidFill>
        </p:spPr>
      </p:sp>
      <p:sp>
        <p:nvSpPr>
          <p:cNvPr id="7" name="Freeform 7"/>
          <p:cNvSpPr/>
          <p:nvPr/>
        </p:nvSpPr>
        <p:spPr>
          <a:xfrm>
            <a:off x="16817602" y="398218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27918" y="821112"/>
            <a:ext cx="1244961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800" u="sng" dirty="0">
                <a:latin typeface="Helveticish Bold"/>
              </a:rPr>
              <a:t>Benefits of completing SOAR Steps</a:t>
            </a:r>
            <a:endParaRPr lang="en-US" u="sng" dirty="0"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499230" y="9432430"/>
            <a:ext cx="117348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7"/>
              </a:lnSpc>
            </a:pPr>
            <a:r>
              <a:rPr lang="en-US" sz="4000" dirty="0">
                <a:solidFill>
                  <a:srgbClr val="454BFF"/>
                </a:solidFill>
                <a:latin typeface="Helveticish 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www.chabotcollege.edu/soar/</a:t>
            </a:r>
            <a:endParaRPr lang="en-US" sz="4000">
              <a:solidFill>
                <a:srgbClr val="454BFF"/>
              </a:solidFill>
              <a:latin typeface="Helveticish Bold"/>
              <a:ea typeface="Helveticish Bold"/>
              <a:cs typeface="Helveticish Bold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ts val="5207"/>
              </a:lnSpc>
            </a:pPr>
            <a:endParaRPr lang="en-US" sz="4000" dirty="0">
              <a:solidFill>
                <a:srgbClr val="222A35"/>
              </a:solidFill>
              <a:latin typeface="Helveticish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44155" y="7619923"/>
            <a:ext cx="12657826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4000" b="1" dirty="0">
                <a:solidFill>
                  <a:srgbClr val="222A35"/>
                </a:solidFill>
                <a:latin typeface="Helveticish Bold"/>
              </a:rPr>
              <a:t>SOAR </a:t>
            </a:r>
            <a:r>
              <a:rPr lang="en-US" sz="4000" b="1" dirty="0" smtClean="0">
                <a:solidFill>
                  <a:srgbClr val="222A35"/>
                </a:solidFill>
                <a:latin typeface="Helveticish Bold"/>
              </a:rPr>
              <a:t>Early Registration Assistance will be on Saturday, April 19, 2025.</a:t>
            </a:r>
            <a:r>
              <a:rPr lang="en-US" sz="4000" b="1" dirty="0">
                <a:solidFill>
                  <a:srgbClr val="222A35"/>
                </a:solidFill>
                <a:latin typeface="Helveticish Bold"/>
              </a:rPr>
              <a:t> </a:t>
            </a:r>
            <a:endParaRPr lang="en-US" sz="4000" b="1" dirty="0">
              <a:solidFill>
                <a:srgbClr val="222A35"/>
              </a:solidFill>
              <a:latin typeface="Helveticish Bold"/>
              <a:ea typeface="Helveticish Bold"/>
              <a:cs typeface="Helveticish Bold"/>
            </a:endParaRPr>
          </a:p>
          <a:p>
            <a:pPr algn="ctr">
              <a:lnSpc>
                <a:spcPts val="4655"/>
              </a:lnSpc>
            </a:pPr>
            <a:r>
              <a:rPr lang="en-US" sz="4000" b="1" dirty="0">
                <a:solidFill>
                  <a:srgbClr val="222A35"/>
                </a:solidFill>
                <a:latin typeface="Helveticish Bold"/>
              </a:rPr>
              <a:t>Keep a lookout for the event invitation! </a:t>
            </a:r>
            <a:endParaRPr lang="en-US" sz="4000" b="1" dirty="0">
              <a:solidFill>
                <a:srgbClr val="222A35"/>
              </a:solidFill>
              <a:latin typeface="Helveticish Bold"/>
              <a:ea typeface="Helveticish Bold"/>
              <a:cs typeface="Helveticish Bold"/>
            </a:endParaRPr>
          </a:p>
        </p:txBody>
      </p:sp>
      <p:pic>
        <p:nvPicPr>
          <p:cNvPr id="16" name="Picture 15" descr="A person in a gym holding a post card that says Class Schedule.">
            <a:extLst>
              <a:ext uri="{FF2B5EF4-FFF2-40B4-BE49-F238E27FC236}">
                <a16:creationId xmlns:a16="http://schemas.microsoft.com/office/drawing/2014/main" id="{F2E79B9F-E1E6-1906-BA55-DA81976F86C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4" t="947" r="45031" b="-4445"/>
          <a:stretch/>
        </p:blipFill>
        <p:spPr>
          <a:xfrm>
            <a:off x="-11134" y="2460883"/>
            <a:ext cx="4732527" cy="5122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2171700"/>
            <a:ext cx="11277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Receive </a:t>
            </a:r>
            <a:r>
              <a:rPr lang="en-US" sz="2800" dirty="0" smtClean="0"/>
              <a:t>dedicated support </a:t>
            </a:r>
            <a:r>
              <a:rPr lang="en-US" sz="2800" dirty="0"/>
              <a:t>with </a:t>
            </a:r>
            <a:r>
              <a:rPr lang="en-US" sz="2800" dirty="0" smtClean="0"/>
              <a:t>college transition from </a:t>
            </a:r>
            <a:r>
              <a:rPr lang="en-US" sz="2800" dirty="0"/>
              <a:t>your High School </a:t>
            </a:r>
            <a:r>
              <a:rPr lang="en-US" sz="2800" dirty="0" smtClean="0"/>
              <a:t>Counselors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Receive </a:t>
            </a:r>
            <a:r>
              <a:rPr lang="en-US" sz="2800" dirty="0" smtClean="0"/>
              <a:t>support</a:t>
            </a:r>
            <a:r>
              <a:rPr lang="en-US" sz="2800" dirty="0"/>
              <a:t>, reminders, and invitations to complete SOAR </a:t>
            </a:r>
            <a:r>
              <a:rPr lang="en-US" sz="2800" dirty="0" smtClean="0"/>
              <a:t>steps </a:t>
            </a:r>
            <a:r>
              <a:rPr lang="en-US" sz="2800" dirty="0"/>
              <a:t>from Chabot College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Get access to EARLY REGISTRATION = first dibs on preferred class schedule 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Leave high school with your college class schedule in hands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Enjoy your summer or head start your college journey by registering for summer classes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99558" y="0"/>
            <a:ext cx="4988442" cy="10287000"/>
          </a:xfrm>
          <a:prstGeom prst="rect">
            <a:avLst/>
          </a:prstGeom>
          <a:solidFill>
            <a:srgbClr val="222A35"/>
          </a:solidFill>
        </p:spPr>
      </p:sp>
      <p:sp>
        <p:nvSpPr>
          <p:cNvPr id="3" name="AutoShape 3"/>
          <p:cNvSpPr/>
          <p:nvPr/>
        </p:nvSpPr>
        <p:spPr>
          <a:xfrm>
            <a:off x="8940877" y="7487652"/>
            <a:ext cx="5272563" cy="1591448"/>
          </a:xfrm>
          <a:prstGeom prst="rect">
            <a:avLst/>
          </a:prstGeom>
          <a:solidFill>
            <a:srgbClr val="E4BB31"/>
          </a:solidFill>
        </p:spPr>
      </p:sp>
      <p:grpSp>
        <p:nvGrpSpPr>
          <p:cNvPr id="4" name="Group 4"/>
          <p:cNvGrpSpPr/>
          <p:nvPr/>
        </p:nvGrpSpPr>
        <p:grpSpPr>
          <a:xfrm>
            <a:off x="9714755" y="3035321"/>
            <a:ext cx="8573245" cy="5018033"/>
            <a:chOff x="0" y="0"/>
            <a:chExt cx="11430993" cy="669071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0899" r="10899"/>
            <a:stretch>
              <a:fillRect/>
            </a:stretch>
          </p:blipFill>
          <p:spPr>
            <a:xfrm>
              <a:off x="0" y="0"/>
              <a:ext cx="11430993" cy="6690711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6230600" y="0"/>
            <a:ext cx="2057400" cy="2028444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7" name="Freeform 7"/>
          <p:cNvSpPr/>
          <p:nvPr/>
        </p:nvSpPr>
        <p:spPr>
          <a:xfrm>
            <a:off x="11734800" y="1550503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82817" y="3101229"/>
            <a:ext cx="8361183" cy="5708857"/>
            <a:chOff x="0" y="19050"/>
            <a:chExt cx="11148244" cy="7611808"/>
          </a:xfrm>
        </p:grpSpPr>
        <p:sp>
          <p:nvSpPr>
            <p:cNvPr id="9" name="TextBox 9"/>
            <p:cNvSpPr txBox="1"/>
            <p:nvPr/>
          </p:nvSpPr>
          <p:spPr>
            <a:xfrm>
              <a:off x="0" y="19050"/>
              <a:ext cx="8451139" cy="2104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23"/>
                </a:lnSpc>
              </a:pPr>
              <a:r>
                <a:rPr lang="en-US" sz="5476">
                  <a:solidFill>
                    <a:srgbClr val="000000"/>
                  </a:solidFill>
                  <a:latin typeface="Helveticish Bold"/>
                </a:rPr>
                <a:t>TODAY WE WILL TALK ABOUT: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86743"/>
              <a:ext cx="11148244" cy="5044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3947" lvl="1" indent="-456973">
                <a:lnSpc>
                  <a:spcPts val="5926"/>
                </a:lnSpc>
                <a:buFont typeface="Arial"/>
                <a:buChar char="•"/>
              </a:pPr>
              <a:r>
                <a:rPr lang="en-US" sz="4233" dirty="0">
                  <a:solidFill>
                    <a:srgbClr val="000000"/>
                  </a:solidFill>
                  <a:latin typeface="Montserrat"/>
                </a:rPr>
                <a:t>SOAR Steps and Details</a:t>
              </a:r>
            </a:p>
            <a:p>
              <a:pPr marL="913947" lvl="1" indent="-456973">
                <a:lnSpc>
                  <a:spcPts val="5926"/>
                </a:lnSpc>
                <a:buFont typeface="Arial"/>
                <a:buChar char="•"/>
              </a:pPr>
              <a:r>
                <a:rPr lang="en-US" sz="4233" dirty="0" smtClean="0">
                  <a:solidFill>
                    <a:srgbClr val="000000"/>
                  </a:solidFill>
                  <a:latin typeface="Montserrat"/>
                </a:rPr>
                <a:t>The </a:t>
              </a:r>
              <a:r>
                <a:rPr lang="en-US" sz="4233" dirty="0">
                  <a:solidFill>
                    <a:srgbClr val="000000"/>
                  </a:solidFill>
                  <a:latin typeface="Montserrat"/>
                </a:rPr>
                <a:t>California Community College System</a:t>
              </a:r>
            </a:p>
            <a:p>
              <a:pPr marL="913947" lvl="1" indent="-456973">
                <a:lnSpc>
                  <a:spcPts val="5926"/>
                </a:lnSpc>
                <a:buFont typeface="Arial"/>
                <a:buChar char="•"/>
              </a:pPr>
              <a:r>
                <a:rPr lang="en-US" sz="4233" dirty="0">
                  <a:solidFill>
                    <a:srgbClr val="000000"/>
                  </a:solidFill>
                  <a:latin typeface="Montserrat"/>
                </a:rPr>
                <a:t>Chabot </a:t>
              </a:r>
              <a:r>
                <a:rPr lang="en-US" sz="4233" dirty="0" smtClean="0">
                  <a:solidFill>
                    <a:srgbClr val="000000"/>
                  </a:solidFill>
                  <a:latin typeface="Montserrat"/>
                </a:rPr>
                <a:t>College</a:t>
              </a:r>
              <a:endParaRPr lang="en-US" sz="2400" dirty="0" smtClean="0"/>
            </a:p>
            <a:p>
              <a:pPr marL="456974" lvl="1">
                <a:lnSpc>
                  <a:spcPts val="5926"/>
                </a:lnSpc>
              </a:pPr>
              <a:r>
                <a:rPr lang="en-US" sz="2400" dirty="0" smtClean="0"/>
                <a:t>video </a:t>
              </a:r>
              <a:r>
                <a:rPr lang="en-US" sz="2400" dirty="0"/>
                <a:t>clip</a:t>
              </a:r>
              <a:r>
                <a:rPr lang="en-US" sz="2400" dirty="0" smtClean="0"/>
                <a:t>: </a:t>
              </a:r>
              <a:r>
                <a:rPr lang="en-US" sz="2400" dirty="0" smtClean="0">
                  <a:hlinkClick r:id="rId5"/>
                </a:rPr>
                <a:t>Why Chabot?</a:t>
              </a:r>
              <a:r>
                <a:rPr lang="en-US" sz="2400" dirty="0" smtClean="0"/>
                <a:t> </a:t>
              </a:r>
              <a:endParaRPr lang="en-US" sz="24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8960"/>
            <a:ext cx="10058400" cy="2095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666" y="-321802"/>
            <a:ext cx="6134614" cy="10930604"/>
            <a:chOff x="0" y="0"/>
            <a:chExt cx="8179486" cy="145741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6882" r="5593"/>
            <a:stretch>
              <a:fillRect/>
            </a:stretch>
          </p:blipFill>
          <p:spPr>
            <a:xfrm>
              <a:off x="0" y="0"/>
              <a:ext cx="8179486" cy="14574139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5124912" y="0"/>
            <a:ext cx="1414972" cy="1395058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5" name="TextBox 5"/>
          <p:cNvSpPr txBox="1"/>
          <p:nvPr/>
        </p:nvSpPr>
        <p:spPr>
          <a:xfrm>
            <a:off x="6539885" y="320675"/>
            <a:ext cx="11426902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000000"/>
                </a:solidFill>
                <a:latin typeface="Helveticish Bold"/>
              </a:rPr>
              <a:t>PEER GUIDE Support Services at Chabot College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39885" y="2149839"/>
            <a:ext cx="11426902" cy="211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3200" spc="48" dirty="0">
                <a:solidFill>
                  <a:srgbClr val="000000"/>
                </a:solidFill>
                <a:latin typeface="Helveticish Bold"/>
              </a:rPr>
              <a:t>Peer Guides are Student Employees who are trained to provide support, information, and referrals. </a:t>
            </a:r>
          </a:p>
          <a:p>
            <a:pPr algn="ctr">
              <a:lnSpc>
                <a:spcPts val="4128"/>
              </a:lnSpc>
            </a:pPr>
            <a:r>
              <a:rPr lang="en-US" sz="3200" spc="48" dirty="0">
                <a:solidFill>
                  <a:srgbClr val="000000"/>
                </a:solidFill>
                <a:latin typeface="Helveticish Bold"/>
              </a:rPr>
              <a:t>You can reach a Peer in-person (Building 700 Lobby</a:t>
            </a:r>
            <a:r>
              <a:rPr lang="en-US" sz="3200" spc="48" dirty="0" smtClean="0">
                <a:solidFill>
                  <a:srgbClr val="000000"/>
                </a:solidFill>
                <a:latin typeface="Helveticish Bold"/>
              </a:rPr>
              <a:t>) or over </a:t>
            </a:r>
            <a:r>
              <a:rPr lang="en-US" sz="3200" spc="48" dirty="0">
                <a:solidFill>
                  <a:srgbClr val="000000"/>
                </a:solidFill>
                <a:latin typeface="Helveticish Bold"/>
              </a:rPr>
              <a:t>the </a:t>
            </a:r>
            <a:r>
              <a:rPr lang="en-US" sz="3200" spc="48" dirty="0" smtClean="0">
                <a:solidFill>
                  <a:srgbClr val="000000"/>
                </a:solidFill>
                <a:latin typeface="Helveticish Bold"/>
              </a:rPr>
              <a:t>phone at (510)-786-7686</a:t>
            </a:r>
            <a:endParaRPr lang="en-US" sz="3200" spc="48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32398" y="9201150"/>
            <a:ext cx="12134388" cy="54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3200" spc="48">
                <a:solidFill>
                  <a:srgbClr val="000000"/>
                </a:solidFill>
                <a:latin typeface="Helveticish Bold"/>
                <a:hlinkClick r:id="rId3" tooltip="https://www.chabotcollege.edu/counseling/peer-guides/index.php"/>
              </a:rPr>
              <a:t>www.chabotcollege.edu/counseling/peer-guides/index.php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98883" y="4659977"/>
            <a:ext cx="10731284" cy="3955933"/>
            <a:chOff x="0" y="0"/>
            <a:chExt cx="13123488" cy="5274578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3123488" cy="5274578"/>
            </a:xfrm>
            <a:prstGeom prst="rect">
              <a:avLst/>
            </a:prstGeom>
            <a:solidFill>
              <a:srgbClr val="222A3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28512" y="517349"/>
              <a:ext cx="12266469" cy="4189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45"/>
                </a:lnSpc>
              </a:pPr>
              <a:r>
                <a:rPr lang="en-US" sz="3833" spc="57" dirty="0">
                  <a:solidFill>
                    <a:srgbClr val="FFFFFF"/>
                  </a:solidFill>
                  <a:latin typeface="Helveticish Bold"/>
                </a:rPr>
                <a:t>Peer Guides provide support with:</a:t>
              </a:r>
            </a:p>
            <a:p>
              <a:pPr marL="827673" lvl="1" indent="-413836" algn="just">
                <a:lnSpc>
                  <a:spcPts val="4945"/>
                </a:lnSpc>
                <a:buFont typeface="Arial"/>
                <a:buChar char="•"/>
              </a:pPr>
              <a:r>
                <a:rPr lang="en-US" sz="3833" spc="57" dirty="0" err="1" smtClean="0">
                  <a:solidFill>
                    <a:srgbClr val="FFFFFF"/>
                  </a:solidFill>
                  <a:latin typeface="Helveticish Bold"/>
                </a:rPr>
                <a:t>MyPortal</a:t>
              </a:r>
              <a:r>
                <a:rPr lang="en-US" sz="3833" spc="57" dirty="0" smtClean="0">
                  <a:solidFill>
                    <a:srgbClr val="FFFFFF"/>
                  </a:solidFill>
                  <a:latin typeface="Helveticish Bold"/>
                </a:rPr>
                <a:t>, Canvas, </a:t>
              </a:r>
              <a:r>
                <a:rPr lang="en-US" sz="3833" spc="57" dirty="0" err="1">
                  <a:solidFill>
                    <a:srgbClr val="FFFFFF"/>
                  </a:solidFill>
                  <a:latin typeface="Helveticish Bold"/>
                </a:rPr>
                <a:t>Zonemail</a:t>
              </a:r>
              <a:endParaRPr lang="en-US" sz="3833" spc="57" dirty="0">
                <a:solidFill>
                  <a:srgbClr val="FFFFFF"/>
                </a:solidFill>
                <a:latin typeface="Helveticish Bold"/>
              </a:endParaRPr>
            </a:p>
            <a:p>
              <a:pPr marL="827673" lvl="1" indent="-413836" algn="just">
                <a:lnSpc>
                  <a:spcPts val="4945"/>
                </a:lnSpc>
                <a:buFont typeface="Arial"/>
                <a:buChar char="•"/>
              </a:pPr>
              <a:r>
                <a:rPr lang="en-US" sz="3833" spc="57" dirty="0">
                  <a:solidFill>
                    <a:srgbClr val="FFFFFF"/>
                  </a:solidFill>
                  <a:latin typeface="Helveticish Bold"/>
                </a:rPr>
                <a:t>Form Location &amp; Submission</a:t>
              </a:r>
            </a:p>
            <a:p>
              <a:pPr marL="827673" lvl="1" indent="-413836" algn="just">
                <a:lnSpc>
                  <a:spcPts val="4945"/>
                </a:lnSpc>
                <a:buFont typeface="Arial"/>
                <a:buChar char="•"/>
              </a:pPr>
              <a:r>
                <a:rPr lang="en-US" sz="3833" spc="57" dirty="0">
                  <a:solidFill>
                    <a:srgbClr val="FFFFFF"/>
                  </a:solidFill>
                  <a:latin typeface="Helveticish Bold"/>
                </a:rPr>
                <a:t>Chabot Website Navigation</a:t>
              </a:r>
            </a:p>
            <a:p>
              <a:pPr marL="827673" lvl="1" indent="-413836" algn="just">
                <a:lnSpc>
                  <a:spcPts val="4945"/>
                </a:lnSpc>
                <a:buFont typeface="Arial"/>
                <a:buChar char="•"/>
              </a:pPr>
              <a:r>
                <a:rPr lang="en-US" sz="3833" spc="57" dirty="0">
                  <a:solidFill>
                    <a:srgbClr val="FFFFFF"/>
                  </a:solidFill>
                  <a:latin typeface="Helveticish Bold"/>
                </a:rPr>
                <a:t>Troubleshooting and much more!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8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59418" y="4610100"/>
            <a:ext cx="17899982" cy="5542896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6" name="Freeform 6"/>
          <p:cNvSpPr/>
          <p:nvPr/>
        </p:nvSpPr>
        <p:spPr>
          <a:xfrm flipH="1">
            <a:off x="16876413" y="9057689"/>
            <a:ext cx="120868" cy="200611"/>
          </a:xfrm>
          <a:custGeom>
            <a:avLst/>
            <a:gdLst/>
            <a:ahLst/>
            <a:cxnLst/>
            <a:rect l="l" t="t" r="r" b="b"/>
            <a:pathLst>
              <a:path w="120868" h="200611">
                <a:moveTo>
                  <a:pt x="120868" y="0"/>
                </a:moveTo>
                <a:lnTo>
                  <a:pt x="0" y="0"/>
                </a:lnTo>
                <a:lnTo>
                  <a:pt x="0" y="200611"/>
                </a:lnTo>
                <a:lnTo>
                  <a:pt x="120868" y="200611"/>
                </a:lnTo>
                <a:lnTo>
                  <a:pt x="12086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67599" y="686164"/>
            <a:ext cx="1021080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74"/>
              </a:lnSpc>
            </a:pPr>
            <a:endParaRPr lang="en-US" sz="4885" dirty="0" smtClean="0">
              <a:solidFill>
                <a:srgbClr val="000000"/>
              </a:solidFill>
              <a:latin typeface="Helveticish Bold"/>
            </a:endParaRPr>
          </a:p>
          <a:p>
            <a:pPr algn="r">
              <a:lnSpc>
                <a:spcPts val="5374"/>
              </a:lnSpc>
            </a:pPr>
            <a:endParaRPr lang="en-US" sz="4885" dirty="0">
              <a:solidFill>
                <a:srgbClr val="000000"/>
              </a:solidFill>
              <a:latin typeface="Helveticish Bold"/>
            </a:endParaRPr>
          </a:p>
          <a:p>
            <a:pPr algn="r">
              <a:lnSpc>
                <a:spcPts val="5374"/>
              </a:lnSpc>
            </a:pPr>
            <a:endParaRPr lang="en-US" sz="4885" dirty="0" smtClean="0">
              <a:solidFill>
                <a:srgbClr val="000000"/>
              </a:solidFill>
              <a:latin typeface="Helveticish Bold"/>
            </a:endParaRPr>
          </a:p>
          <a:p>
            <a:pPr algn="r">
              <a:lnSpc>
                <a:spcPts val="5374"/>
              </a:lnSpc>
            </a:pPr>
            <a:r>
              <a:rPr lang="en-US" sz="4885" dirty="0" smtClean="0">
                <a:solidFill>
                  <a:srgbClr val="000000"/>
                </a:solidFill>
                <a:latin typeface="Helveticish Bold"/>
              </a:rPr>
              <a:t>SUPPORT </a:t>
            </a:r>
            <a:r>
              <a:rPr lang="en-US" sz="4885" dirty="0">
                <a:solidFill>
                  <a:srgbClr val="000000"/>
                </a:solidFill>
                <a:latin typeface="Helveticish Bold"/>
              </a:rPr>
              <a:t>SERVICES </a:t>
            </a:r>
            <a:endParaRPr lang="en-US" sz="4885" dirty="0" smtClean="0">
              <a:solidFill>
                <a:srgbClr val="000000"/>
              </a:solidFill>
              <a:latin typeface="Helveticish Bold"/>
            </a:endParaRPr>
          </a:p>
          <a:p>
            <a:pPr algn="r">
              <a:lnSpc>
                <a:spcPts val="5374"/>
              </a:lnSpc>
            </a:pPr>
            <a:r>
              <a:rPr lang="en-US" sz="4885" dirty="0" smtClean="0">
                <a:solidFill>
                  <a:srgbClr val="000000"/>
                </a:solidFill>
                <a:latin typeface="Helveticish Bold"/>
              </a:rPr>
              <a:t>ON </a:t>
            </a:r>
            <a:r>
              <a:rPr lang="en-US" sz="4885" dirty="0">
                <a:solidFill>
                  <a:srgbClr val="000000"/>
                </a:solidFill>
                <a:latin typeface="Helveticish Bold"/>
              </a:rPr>
              <a:t>CAMPUS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800" y="4838700"/>
            <a:ext cx="169926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3"/>
              </a:lnSpc>
            </a:pPr>
            <a:endParaRPr lang="en-US" sz="2400" dirty="0" smtClean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4163"/>
              </a:lnSpc>
            </a:pPr>
            <a:r>
              <a:rPr lang="en-US" sz="3600" dirty="0" smtClean="0">
                <a:solidFill>
                  <a:srgbClr val="222A35"/>
                </a:solidFill>
                <a:latin typeface="Helveticish Bold"/>
              </a:rPr>
              <a:t>We </a:t>
            </a:r>
            <a:r>
              <a:rPr lang="en-US" sz="3600" dirty="0">
                <a:solidFill>
                  <a:srgbClr val="222A35"/>
                </a:solidFill>
                <a:latin typeface="Helveticish Bold"/>
              </a:rPr>
              <a:t>invite you to visit Chabot College to receive assistance with any of the SOAR steps </a:t>
            </a:r>
            <a:r>
              <a:rPr lang="en-US" sz="3600" dirty="0" smtClean="0">
                <a:solidFill>
                  <a:srgbClr val="222A35"/>
                </a:solidFill>
                <a:latin typeface="Helveticish Bold"/>
              </a:rPr>
              <a:t>at </a:t>
            </a:r>
            <a:r>
              <a:rPr lang="en-US" sz="3600" dirty="0">
                <a:solidFill>
                  <a:srgbClr val="222A35"/>
                </a:solidFill>
                <a:latin typeface="Helveticish Bold"/>
              </a:rPr>
              <a:t>the following locations</a:t>
            </a:r>
            <a:r>
              <a:rPr lang="en-US" sz="3600" dirty="0" smtClean="0">
                <a:solidFill>
                  <a:srgbClr val="222A35"/>
                </a:solidFill>
                <a:latin typeface="Helveticish Bold"/>
              </a:rPr>
              <a:t>:</a:t>
            </a:r>
          </a:p>
          <a:p>
            <a:pPr>
              <a:lnSpc>
                <a:spcPts val="4163"/>
              </a:lnSpc>
            </a:pPr>
            <a:endParaRPr lang="en-US" sz="2400" dirty="0" smtClean="0">
              <a:solidFill>
                <a:srgbClr val="222A35"/>
              </a:solidFill>
              <a:latin typeface="Helveticish Bold"/>
            </a:endParaRPr>
          </a:p>
          <a:p>
            <a:pPr marL="819670" lvl="1" indent="-457200">
              <a:lnSpc>
                <a:spcPts val="4163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A35"/>
                </a:solidFill>
                <a:latin typeface="Helveticish Bold"/>
              </a:rPr>
              <a:t>Student Services in Building 700</a:t>
            </a:r>
          </a:p>
          <a:p>
            <a:pPr marL="1734070" lvl="3" indent="-457200">
              <a:lnSpc>
                <a:spcPts val="4163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222A35"/>
                </a:solidFill>
                <a:latin typeface="Helveticish Bold"/>
              </a:rPr>
              <a:t>New Student Support Center, </a:t>
            </a:r>
            <a:r>
              <a:rPr lang="en-US" sz="2400" dirty="0">
                <a:solidFill>
                  <a:srgbClr val="222A35"/>
                </a:solidFill>
                <a:latin typeface="Helveticish Bold"/>
              </a:rPr>
              <a:t>Peer </a:t>
            </a:r>
            <a:r>
              <a:rPr lang="en-US" sz="2400" dirty="0" smtClean="0">
                <a:solidFill>
                  <a:srgbClr val="222A35"/>
                </a:solidFill>
                <a:latin typeface="Helveticish Bold"/>
              </a:rPr>
              <a:t>Guides Welcome </a:t>
            </a:r>
            <a:r>
              <a:rPr lang="en-US" sz="2400" dirty="0">
                <a:solidFill>
                  <a:srgbClr val="222A35"/>
                </a:solidFill>
                <a:latin typeface="Helveticish Bold"/>
              </a:rPr>
              <a:t>Desk, </a:t>
            </a:r>
            <a:r>
              <a:rPr lang="en-US" sz="2400" dirty="0" smtClean="0">
                <a:solidFill>
                  <a:srgbClr val="222A35"/>
                </a:solidFill>
                <a:latin typeface="Helveticish Bold"/>
              </a:rPr>
              <a:t>Welcome Center, </a:t>
            </a:r>
            <a:r>
              <a:rPr lang="en-US" sz="2400" dirty="0">
                <a:solidFill>
                  <a:srgbClr val="222A35"/>
                </a:solidFill>
                <a:latin typeface="Helveticish Bold"/>
              </a:rPr>
              <a:t>Admissions &amp; Records, Financial Aid, Learning Communities, Special Programs, General Counseling, Career </a:t>
            </a:r>
            <a:r>
              <a:rPr lang="en-US" sz="2400" dirty="0" smtClean="0">
                <a:solidFill>
                  <a:srgbClr val="222A35"/>
                </a:solidFill>
                <a:latin typeface="Helveticish Bold"/>
              </a:rPr>
              <a:t>Center</a:t>
            </a:r>
          </a:p>
          <a:p>
            <a:pPr marL="819670" lvl="1" indent="-457200">
              <a:lnSpc>
                <a:spcPts val="4163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222A35"/>
                </a:solidFill>
                <a:latin typeface="Helveticish Bold"/>
              </a:rPr>
              <a:t>Accessibility </a:t>
            </a:r>
            <a:r>
              <a:rPr lang="en-US" sz="2400" dirty="0">
                <a:solidFill>
                  <a:srgbClr val="222A35"/>
                </a:solidFill>
                <a:latin typeface="Helveticish Bold"/>
              </a:rPr>
              <a:t>Center for Education (ACE) in Building 2400</a:t>
            </a:r>
          </a:p>
          <a:p>
            <a:pPr marL="362470" lvl="1">
              <a:lnSpc>
                <a:spcPts val="4163"/>
              </a:lnSpc>
            </a:pPr>
            <a:endParaRPr lang="en-US" sz="2400" u="sng" dirty="0" smtClean="0">
              <a:solidFill>
                <a:srgbClr val="222A35"/>
              </a:solidFill>
              <a:latin typeface="Helveticish Bold"/>
              <a:hlinkClick r:id=""/>
            </a:endParaRPr>
          </a:p>
          <a:p>
            <a:pPr marL="362470" lvl="1">
              <a:lnSpc>
                <a:spcPts val="4163"/>
              </a:lnSpc>
            </a:pPr>
            <a:r>
              <a:rPr lang="en-US" sz="2400" u="sng" dirty="0" smtClean="0">
                <a:solidFill>
                  <a:srgbClr val="222A35"/>
                </a:solidFill>
                <a:latin typeface="Helveticish Bold"/>
                <a:hlinkClick r:id=""/>
              </a:rPr>
              <a:t>https</a:t>
            </a:r>
            <a:r>
              <a:rPr lang="en-US" sz="2400" u="sng" dirty="0">
                <a:solidFill>
                  <a:srgbClr val="222A35"/>
                </a:solidFill>
                <a:latin typeface="Helveticish Bold"/>
                <a:hlinkClick r:id="rId5" tooltip="https://www.chabotcollege.edu/about/campus-maps.php"/>
              </a:rPr>
              <a:t>://www.chabotcollege.edu/about/campus-maps.php</a:t>
            </a:r>
          </a:p>
          <a:p>
            <a:pPr marL="362470" lvl="1">
              <a:lnSpc>
                <a:spcPts val="4163"/>
              </a:lnSpc>
            </a:pPr>
            <a:endParaRPr lang="en-US" sz="3200" dirty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4163"/>
              </a:lnSpc>
            </a:pPr>
            <a:endParaRPr lang="en-US" sz="3357" u="sng" dirty="0">
              <a:solidFill>
                <a:srgbClr val="222A35"/>
              </a:solidFill>
              <a:latin typeface="Helveticish Bold"/>
              <a:hlinkClick r:id="rId5" tooltip="https://www.chabotcollege.edu/about/campus-maps.php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-96883"/>
            <a:ext cx="7060474" cy="47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15007" y="0"/>
            <a:ext cx="5687413" cy="10287000"/>
          </a:xfrm>
          <a:prstGeom prst="rect">
            <a:avLst/>
          </a:prstGeom>
          <a:solidFill>
            <a:srgbClr val="222A35"/>
          </a:solidFill>
        </p:spPr>
      </p:sp>
      <p:grpSp>
        <p:nvGrpSpPr>
          <p:cNvPr id="3" name="Group 3"/>
          <p:cNvGrpSpPr/>
          <p:nvPr/>
        </p:nvGrpSpPr>
        <p:grpSpPr>
          <a:xfrm>
            <a:off x="-1805521" y="2484348"/>
            <a:ext cx="5677928" cy="5318305"/>
            <a:chOff x="0" y="0"/>
            <a:chExt cx="7570570" cy="709107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4434" r="14434"/>
            <a:stretch>
              <a:fillRect/>
            </a:stretch>
          </p:blipFill>
          <p:spPr>
            <a:xfrm>
              <a:off x="0" y="0"/>
              <a:ext cx="7570570" cy="709107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4314251" y="1262824"/>
            <a:ext cx="14584904" cy="8770824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6" name="Freeform 6"/>
          <p:cNvSpPr/>
          <p:nvPr/>
        </p:nvSpPr>
        <p:spPr>
          <a:xfrm flipH="1">
            <a:off x="16876413" y="9057689"/>
            <a:ext cx="120868" cy="200611"/>
          </a:xfrm>
          <a:custGeom>
            <a:avLst/>
            <a:gdLst/>
            <a:ahLst/>
            <a:cxnLst/>
            <a:rect l="l" t="t" r="r" b="b"/>
            <a:pathLst>
              <a:path w="120868" h="200611">
                <a:moveTo>
                  <a:pt x="120868" y="0"/>
                </a:moveTo>
                <a:lnTo>
                  <a:pt x="0" y="0"/>
                </a:lnTo>
                <a:lnTo>
                  <a:pt x="0" y="200611"/>
                </a:lnTo>
                <a:lnTo>
                  <a:pt x="120868" y="200611"/>
                </a:lnTo>
                <a:lnTo>
                  <a:pt x="1208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78071" y="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7" y="0"/>
                </a:lnTo>
                <a:lnTo>
                  <a:pt x="88339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54337" y="418712"/>
            <a:ext cx="1170496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4"/>
              </a:lnSpc>
            </a:pPr>
            <a:r>
              <a:rPr lang="en-US" sz="4885" dirty="0" smtClean="0">
                <a:solidFill>
                  <a:srgbClr val="000000"/>
                </a:solidFill>
                <a:latin typeface="Helveticish Bold"/>
              </a:rPr>
              <a:t>ADDITIONAL SUPPORT</a:t>
            </a:r>
            <a:endParaRPr lang="en-US" sz="488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82051" y="1384150"/>
            <a:ext cx="12677249" cy="865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dirty="0"/>
              <a:t> </a:t>
            </a: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7"/>
              </a:rPr>
              <a:t>Basic Needs 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(</a:t>
            </a:r>
            <a:r>
              <a:rPr lang="en-US" sz="3200" dirty="0" err="1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CalFresh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, Direct Aid for transportation, school supplies, etc.)</a:t>
            </a: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8"/>
              </a:rPr>
              <a:t>Black Cultural Resource Center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9"/>
              </a:rPr>
              <a:t>Dream Center &amp; Dreamer’s Club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0"/>
              </a:rPr>
              <a:t>EL CENTRO 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 one-stop bilingual resource center dedicated to </a:t>
            </a:r>
            <a:r>
              <a:rPr lang="en-US" sz="3200" dirty="0" err="1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chicanx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/</a:t>
            </a:r>
            <a:r>
              <a:rPr lang="en-US" sz="3200" dirty="0" err="1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latinx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 and low-income students success</a:t>
            </a: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1"/>
              </a:rPr>
              <a:t>First Gen College/Low Income (EOPS, TRIO ASPIRE, TRIO EXCEL)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2"/>
              </a:rPr>
              <a:t>Guardian Scholars (Foster Youth)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3"/>
              </a:rPr>
              <a:t>Learning Communities (Puente, </a:t>
            </a:r>
            <a:r>
              <a:rPr lang="en-US" sz="3200" u="sng" dirty="0" err="1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3"/>
              </a:rPr>
              <a:t>Umoja</a:t>
            </a:r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3"/>
              </a:rPr>
              <a:t>, Change It Now (CIN), Movement, RISE)</a:t>
            </a:r>
            <a:r>
              <a:rPr lang="en-US" sz="3200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</a:rPr>
              <a:t> </a:t>
            </a:r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4"/>
              </a:rPr>
              <a:t>and First Year Experience (FYE)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5"/>
              </a:rPr>
              <a:t>Mental Health Services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6"/>
              </a:rPr>
              <a:t>Parenting Students (CARE &amp; </a:t>
            </a:r>
            <a:r>
              <a:rPr lang="en-US" sz="3200" u="sng" dirty="0" err="1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6"/>
              </a:rPr>
              <a:t>CalWorks</a:t>
            </a:r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6"/>
              </a:rPr>
              <a:t>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7"/>
              </a:rPr>
              <a:t>STEM Majors (TRIO STEM/ MESA)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8"/>
              </a:rPr>
              <a:t>Students with Disabilities (DSPS)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lvl="1"/>
            <a:r>
              <a:rPr lang="en-US" sz="3200" u="sng" dirty="0">
                <a:latin typeface="Helveticish Bold" panose="020B0604020202020204" charset="0"/>
                <a:ea typeface="Helveticish Bold" panose="020B0604020202020204" charset="0"/>
                <a:cs typeface="Helveticish Bold" panose="020B0604020202020204" charset="0"/>
                <a:hlinkClick r:id="rId19"/>
              </a:rPr>
              <a:t>Tutoring (Learning Connection, STEM Center)</a:t>
            </a:r>
            <a:endParaRPr lang="en-US" sz="3200" dirty="0">
              <a:latin typeface="Helveticish Bold" panose="020B0604020202020204" charset="0"/>
              <a:ea typeface="Helveticish Bold" panose="020B0604020202020204" charset="0"/>
              <a:cs typeface="Helveticish Bold" panose="020B0604020202020204" charset="0"/>
            </a:endParaRPr>
          </a:p>
          <a:p>
            <a:pPr marL="724941" lvl="1" indent="-362471">
              <a:lnSpc>
                <a:spcPts val="4163"/>
              </a:lnSpc>
              <a:buFont typeface="Arial"/>
              <a:buChar char="•"/>
            </a:pPr>
            <a:endParaRPr lang="en-US" sz="3200" u="sng" dirty="0">
              <a:solidFill>
                <a:srgbClr val="222A35"/>
              </a:solidFill>
              <a:latin typeface="Helveticish Bold"/>
              <a:hlinkClick r:id="rId15" tooltip="https://www.chabotcollege.edu/student-services/mental-health/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45773" y="2512368"/>
            <a:ext cx="4742176" cy="713412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3" name="AutoShape 3"/>
          <p:cNvSpPr/>
          <p:nvPr/>
        </p:nvSpPr>
        <p:spPr>
          <a:xfrm>
            <a:off x="1745773" y="6436612"/>
            <a:ext cx="9706346" cy="0"/>
          </a:xfrm>
          <a:prstGeom prst="line">
            <a:avLst/>
          </a:prstGeom>
          <a:ln w="47625" cap="flat">
            <a:solidFill>
              <a:srgbClr val="E4BB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1230126" y="-460432"/>
            <a:ext cx="11207865" cy="1120786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27210" y="-163327"/>
            <a:ext cx="10613697" cy="1061365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0089" r="-16666" b="-1006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9798580" y="87439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45773" y="2632537"/>
            <a:ext cx="4742176" cy="45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699" spc="666">
                <a:solidFill>
                  <a:srgbClr val="222A35"/>
                </a:solidFill>
                <a:latin typeface="Helveticish"/>
              </a:rPr>
              <a:t>THANK YOU AND,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5773" y="3312141"/>
            <a:ext cx="8936203" cy="362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45"/>
              </a:lnSpc>
            </a:pPr>
            <a:r>
              <a:rPr lang="en-US" sz="7177">
                <a:solidFill>
                  <a:srgbClr val="FFFFFF"/>
                </a:solidFill>
                <a:latin typeface="Helveticish Bold"/>
              </a:rPr>
              <a:t>WELCOME TO CHABOT COLLEGE!</a:t>
            </a:r>
          </a:p>
          <a:p>
            <a:pPr>
              <a:lnSpc>
                <a:spcPts val="9545"/>
              </a:lnSpc>
            </a:pPr>
            <a:endParaRPr lang="en-US" sz="7177">
              <a:solidFill>
                <a:srgbClr val="FFFFFF"/>
              </a:solidFill>
              <a:latin typeface="Helveticis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" b="-4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69343" y="4564807"/>
            <a:ext cx="19037508" cy="6097292"/>
            <a:chOff x="0" y="0"/>
            <a:chExt cx="5013994" cy="1605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3994" cy="1605871"/>
            </a:xfrm>
            <a:custGeom>
              <a:avLst/>
              <a:gdLst/>
              <a:ahLst/>
              <a:cxnLst/>
              <a:rect l="l" t="t" r="r" b="b"/>
              <a:pathLst>
                <a:path w="5013994" h="1605871">
                  <a:moveTo>
                    <a:pt x="0" y="0"/>
                  </a:moveTo>
                  <a:lnTo>
                    <a:pt x="5013994" y="0"/>
                  </a:lnTo>
                  <a:lnTo>
                    <a:pt x="5013994" y="1605871"/>
                  </a:lnTo>
                  <a:lnTo>
                    <a:pt x="0" y="16058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5013994" cy="1615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2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66353" y="3636732"/>
            <a:ext cx="8228422" cy="6369676"/>
          </a:xfrm>
          <a:prstGeom prst="rect">
            <a:avLst/>
          </a:prstGeom>
          <a:solidFill>
            <a:srgbClr val="E4BB31"/>
          </a:solidFill>
        </p:spPr>
      </p:sp>
      <p:grpSp>
        <p:nvGrpSpPr>
          <p:cNvPr id="7" name="Group 7"/>
          <p:cNvGrpSpPr/>
          <p:nvPr/>
        </p:nvGrpSpPr>
        <p:grpSpPr>
          <a:xfrm>
            <a:off x="9323882" y="1210352"/>
            <a:ext cx="8964118" cy="9076648"/>
            <a:chOff x="0" y="0"/>
            <a:chExt cx="2360920" cy="23905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0920" cy="2390558"/>
            </a:xfrm>
            <a:custGeom>
              <a:avLst/>
              <a:gdLst/>
              <a:ahLst/>
              <a:cxnLst/>
              <a:rect l="l" t="t" r="r" b="b"/>
              <a:pathLst>
                <a:path w="2360920" h="2390558">
                  <a:moveTo>
                    <a:pt x="0" y="0"/>
                  </a:moveTo>
                  <a:lnTo>
                    <a:pt x="2360920" y="0"/>
                  </a:lnTo>
                  <a:lnTo>
                    <a:pt x="2360920" y="2390558"/>
                  </a:lnTo>
                  <a:lnTo>
                    <a:pt x="0" y="2390558"/>
                  </a:ln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360920" cy="240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53231" y="1490943"/>
            <a:ext cx="8395258" cy="8515465"/>
            <a:chOff x="0" y="0"/>
            <a:chExt cx="11193678" cy="1135395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b="3339"/>
            <a:stretch>
              <a:fillRect/>
            </a:stretch>
          </p:blipFill>
          <p:spPr>
            <a:xfrm>
              <a:off x="0" y="0"/>
              <a:ext cx="11193678" cy="11353954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621264" y="1229402"/>
            <a:ext cx="7697880" cy="213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Helveticish Bold"/>
              </a:rPr>
              <a:t>INSPIRED? </a:t>
            </a:r>
          </a:p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Helveticish Bold"/>
              </a:rPr>
              <a:t> Programs for adults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624" y="3876421"/>
            <a:ext cx="7587520" cy="641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8"/>
              </a:lnSpc>
            </a:pPr>
            <a:r>
              <a:rPr lang="en-US" sz="3700" dirty="0">
                <a:solidFill>
                  <a:srgbClr val="222A35"/>
                </a:solidFill>
                <a:latin typeface="Helveticish Bold"/>
              </a:rPr>
              <a:t> If you are interested in improving your skills, learning English, exploring your interests, etc. we have a variety of classes and programs to support you.</a:t>
            </a:r>
          </a:p>
          <a:p>
            <a:pPr marL="798831" lvl="1" indent="-399416">
              <a:lnSpc>
                <a:spcPts val="4588"/>
              </a:lnSpc>
              <a:buFont typeface="Arial"/>
              <a:buChar char="•"/>
            </a:pPr>
            <a:r>
              <a:rPr lang="en-US" sz="3700" dirty="0">
                <a:solidFill>
                  <a:srgbClr val="222A35"/>
                </a:solidFill>
                <a:latin typeface="Helveticish Bold"/>
              </a:rPr>
              <a:t>Non-credit classes are free except for a $33 student fee.</a:t>
            </a:r>
          </a:p>
          <a:p>
            <a:pPr algn="ctr">
              <a:lnSpc>
                <a:spcPts val="4588"/>
              </a:lnSpc>
            </a:pPr>
            <a:r>
              <a:rPr lang="en-US" sz="3700" dirty="0">
                <a:solidFill>
                  <a:srgbClr val="222A35"/>
                </a:solidFill>
                <a:latin typeface="Helveticish Bold"/>
              </a:rPr>
              <a:t> </a:t>
            </a:r>
          </a:p>
          <a:p>
            <a:pPr algn="ctr">
              <a:lnSpc>
                <a:spcPts val="4588"/>
              </a:lnSpc>
            </a:pPr>
            <a:r>
              <a:rPr lang="en-US" sz="3700" dirty="0">
                <a:solidFill>
                  <a:srgbClr val="222A35"/>
                </a:solidFill>
                <a:latin typeface="Helveticish Bold"/>
              </a:rPr>
              <a:t> Visit El Centro to learn more and enroll!</a:t>
            </a:r>
          </a:p>
          <a:p>
            <a:pPr algn="ctr">
              <a:lnSpc>
                <a:spcPts val="4588"/>
              </a:lnSpc>
            </a:pPr>
            <a:endParaRPr lang="en-US" sz="3700" dirty="0">
              <a:solidFill>
                <a:srgbClr val="222A35"/>
              </a:solidFill>
              <a:latin typeface="Helveticis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302794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3400" y="539387"/>
            <a:ext cx="6673747" cy="2521615"/>
          </a:xfrm>
          <a:custGeom>
            <a:avLst/>
            <a:gdLst/>
            <a:ahLst/>
            <a:cxnLst/>
            <a:rect l="l" t="t" r="r" b="b"/>
            <a:pathLst>
              <a:path w="6673747" h="2521615">
                <a:moveTo>
                  <a:pt x="0" y="0"/>
                </a:moveTo>
                <a:lnTo>
                  <a:pt x="6673747" y="0"/>
                </a:lnTo>
                <a:lnTo>
                  <a:pt x="6673747" y="2521615"/>
                </a:lnTo>
                <a:lnTo>
                  <a:pt x="0" y="2521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533400" y="3467100"/>
            <a:ext cx="9906000" cy="3970318"/>
          </a:xfrm>
          <a:prstGeom prst="rect">
            <a:avLst/>
          </a:prstGeom>
          <a:solidFill>
            <a:srgbClr val="FFC91D"/>
          </a:solidFill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r>
              <a:rPr lang="en-US" sz="3600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With </a:t>
            </a:r>
            <a:r>
              <a:rPr lang="en-US" sz="3600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2 million students at 116 colleges, the </a:t>
            </a:r>
            <a:r>
              <a:rPr lang="en-US" sz="3600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  <a:hlinkClick r:id="rId6"/>
              </a:rPr>
              <a:t>California Community Colleges </a:t>
            </a:r>
            <a:r>
              <a:rPr lang="en-US" sz="3600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is the largest system of higher education in the </a:t>
            </a:r>
            <a:r>
              <a:rPr lang="en-US" sz="3600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country.</a:t>
            </a:r>
          </a:p>
          <a:p>
            <a:endParaRPr lang="en-US" sz="3600" dirty="0" smtClean="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en-US" sz="3600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Our </a:t>
            </a:r>
            <a:r>
              <a:rPr lang="en-US" sz="3600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mission </a:t>
            </a:r>
            <a:r>
              <a:rPr lang="en-US" sz="3600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and vision is </a:t>
            </a:r>
            <a:r>
              <a:rPr lang="en-US" sz="3600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simple: </a:t>
            </a:r>
            <a:endParaRPr lang="en-US" sz="3600" dirty="0" smtClean="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r>
              <a:rPr lang="en-US" sz="3600" b="1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Putting </a:t>
            </a:r>
            <a:r>
              <a:rPr lang="en-US" sz="3600" b="1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S</a:t>
            </a:r>
            <a:r>
              <a:rPr lang="en-US" sz="3600" b="1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tudents </a:t>
            </a:r>
            <a:r>
              <a:rPr lang="en-US" sz="3600" b="1" dirty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F</a:t>
            </a:r>
            <a:r>
              <a:rPr lang="en-US" sz="3600" b="1" dirty="0" smtClean="0"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irst</a:t>
            </a:r>
            <a:endParaRPr lang="en-US" b="1" dirty="0"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9400" y="190500"/>
            <a:ext cx="7848600" cy="10096500"/>
          </a:xfrm>
          <a:prstGeom prst="rect">
            <a:avLst/>
          </a:prstGeom>
          <a:solidFill>
            <a:srgbClr val="222A3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31" y="5271720"/>
            <a:ext cx="8910178" cy="501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666" y="-321802"/>
            <a:ext cx="6134614" cy="10930604"/>
            <a:chOff x="0" y="0"/>
            <a:chExt cx="8179486" cy="145741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33724" r="33724"/>
            <a:stretch>
              <a:fillRect/>
            </a:stretch>
          </p:blipFill>
          <p:spPr>
            <a:xfrm>
              <a:off x="0" y="0"/>
              <a:ext cx="8179486" cy="14574139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5124912" y="0"/>
            <a:ext cx="1414972" cy="1395058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5" name="TextBox 5"/>
          <p:cNvSpPr txBox="1"/>
          <p:nvPr/>
        </p:nvSpPr>
        <p:spPr>
          <a:xfrm>
            <a:off x="6539885" y="320675"/>
            <a:ext cx="11426902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Helveticish Bold"/>
              </a:rPr>
              <a:t>CALIFORNIA COMMUNITY COLLEGES </a:t>
            </a:r>
            <a:r>
              <a:rPr lang="en-US" sz="5000" dirty="0" smtClean="0">
                <a:solidFill>
                  <a:srgbClr val="000000"/>
                </a:solidFill>
                <a:latin typeface="Helveticish Bold"/>
              </a:rPr>
              <a:t>KEY FACTS</a:t>
            </a:r>
            <a:endParaRPr lang="en-US" sz="5000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6400800" y="2052431"/>
            <a:ext cx="11565987" cy="7967869"/>
          </a:xfrm>
          <a:prstGeom prst="rect">
            <a:avLst/>
          </a:prstGeom>
          <a:solidFill>
            <a:srgbClr val="222A35"/>
          </a:solidFill>
        </p:spPr>
      </p:sp>
      <p:sp>
        <p:nvSpPr>
          <p:cNvPr id="7" name="TextBox 7"/>
          <p:cNvSpPr txBox="1"/>
          <p:nvPr/>
        </p:nvSpPr>
        <p:spPr>
          <a:xfrm>
            <a:off x="6324600" y="1395058"/>
            <a:ext cx="11395166" cy="9028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6760" lvl="1" indent="-328380">
              <a:lnSpc>
                <a:spcPts val="4350"/>
              </a:lnSpc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Nearly 30% of UC and more than half of CSU graduates started at a California community college</a:t>
            </a: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Nearly </a:t>
            </a: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half who earn a </a:t>
            </a: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UC bachelor’s </a:t>
            </a: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degree in science, technology, engineering and mathematics have transferred from a California community college </a:t>
            </a: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campus</a:t>
            </a: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Seven </a:t>
            </a: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in 10 of California’s nurses receive their training at a California community </a:t>
            </a: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college</a:t>
            </a: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Eight in 10 police officers, firefighters and EMTs are trained at a California community college</a:t>
            </a:r>
            <a:endParaRPr lang="en-US" sz="2400" dirty="0" smtClean="0">
              <a:solidFill>
                <a:schemeClr val="bg1"/>
              </a:solidFill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Students </a:t>
            </a:r>
            <a:r>
              <a:rPr lang="en-US" sz="2400" dirty="0">
                <a:solidFill>
                  <a:schemeClr val="bg1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earning a degree or certificate from a California community college nearly double their earnings within three years.</a:t>
            </a:r>
          </a:p>
          <a:p>
            <a:pPr marL="671280" lvl="1" indent="-342900">
              <a:lnSpc>
                <a:spcPts val="4350"/>
              </a:lnSpc>
              <a:buFont typeface="Wingdings" panose="05000000000000000000" pitchFamily="2" charset="2"/>
              <a:buChar char="§"/>
            </a:pPr>
            <a:r>
              <a:rPr lang="en-US" sz="2400" spc="45" dirty="0" smtClean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Graduates </a:t>
            </a:r>
            <a:r>
              <a:rPr lang="en-US" sz="2400" spc="45" dirty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with an associate degree from a California Community College will see an increase in earnings of $11,100 compared to those with only a high school diploma (EMSI EIR 2021</a:t>
            </a:r>
            <a:r>
              <a:rPr lang="en-US" sz="2400" spc="45" dirty="0" smtClean="0">
                <a:solidFill>
                  <a:srgbClr val="FFFFFF"/>
                </a:solidFill>
                <a:latin typeface="Helveticish" panose="020B0604020202020204" charset="0"/>
                <a:ea typeface="Helveticish" panose="020B0604020202020204" charset="0"/>
                <a:cs typeface="Helveticish" panose="020B0604020202020204" charset="0"/>
              </a:rPr>
              <a:t>)</a:t>
            </a:r>
            <a:endParaRPr lang="en-US" sz="2400" spc="45" dirty="0">
              <a:solidFill>
                <a:srgbClr val="FFFFFF"/>
              </a:solidFill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  <a:p>
            <a:pPr marL="328380" lvl="1">
              <a:lnSpc>
                <a:spcPts val="4350"/>
              </a:lnSpc>
            </a:pPr>
            <a:endParaRPr lang="en-US" sz="2400" spc="45" dirty="0">
              <a:solidFill>
                <a:srgbClr val="FFFFFF"/>
              </a:solidFill>
              <a:latin typeface="Helveticis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97" r="-1559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4107565"/>
            <a:ext cx="18288000" cy="61794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6817602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0" y="9272778"/>
            <a:ext cx="1028700" cy="1014222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6" name="TextBox 6"/>
          <p:cNvSpPr txBox="1"/>
          <p:nvPr/>
        </p:nvSpPr>
        <p:spPr>
          <a:xfrm>
            <a:off x="1485376" y="483995"/>
            <a:ext cx="15773924" cy="314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FFC91D"/>
                </a:solidFill>
                <a:latin typeface="Helveticish Bold"/>
              </a:rPr>
              <a:t>CALIFORNIA COMMUNITY COLLEGES </a:t>
            </a:r>
          </a:p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FFC91D"/>
                </a:solidFill>
                <a:latin typeface="Helveticish Bold"/>
              </a:rPr>
              <a:t> are open to all students!</a:t>
            </a:r>
          </a:p>
          <a:p>
            <a:pPr algn="ctr">
              <a:lnSpc>
                <a:spcPts val="4510"/>
              </a:lnSpc>
            </a:pPr>
            <a:endParaRPr lang="en-US" sz="5000" dirty="0">
              <a:solidFill>
                <a:srgbClr val="E4BB31"/>
              </a:solidFill>
              <a:latin typeface="Helveticish Bold"/>
            </a:endParaRPr>
          </a:p>
          <a:p>
            <a:pPr algn="ctr">
              <a:lnSpc>
                <a:spcPts val="4510"/>
              </a:lnSpc>
            </a:pPr>
            <a:r>
              <a:rPr lang="en-US" sz="4100" dirty="0">
                <a:solidFill>
                  <a:srgbClr val="FFFFFF"/>
                </a:solidFill>
                <a:latin typeface="Helveticish Bold"/>
              </a:rPr>
              <a:t>TO BE ADMITTED, STUDENTS MUST MEET </a:t>
            </a:r>
          </a:p>
          <a:p>
            <a:pPr algn="ctr">
              <a:lnSpc>
                <a:spcPts val="4510"/>
              </a:lnSpc>
            </a:pPr>
            <a:r>
              <a:rPr lang="en-US" sz="4100" u="sng" dirty="0">
                <a:solidFill>
                  <a:srgbClr val="FFFFFF"/>
                </a:solidFill>
                <a:latin typeface="Helveticish Bold"/>
              </a:rPr>
              <a:t>ONE</a:t>
            </a:r>
            <a:r>
              <a:rPr lang="en-US" sz="4100" dirty="0">
                <a:solidFill>
                  <a:srgbClr val="FFFFFF"/>
                </a:solidFill>
                <a:latin typeface="Helveticish Bold"/>
              </a:rPr>
              <a:t> OF THESE REQUIREMENTS: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5376" y="4474003"/>
            <a:ext cx="16215623" cy="466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 Earned a High School Diploma or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 Earned a G.E.D. or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 Passed the California High School Proficiency Exam (</a:t>
            </a: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CHSPE) or</a:t>
            </a:r>
            <a:endParaRPr lang="en-US" sz="4154" dirty="0">
              <a:solidFill>
                <a:srgbClr val="222A35"/>
              </a:solidFill>
              <a:latin typeface="Helveticish Bold"/>
            </a:endParaRP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 Be 18 years old*</a:t>
            </a:r>
          </a:p>
          <a:p>
            <a:pPr>
              <a:lnSpc>
                <a:spcPts val="5151"/>
              </a:lnSpc>
            </a:pPr>
            <a:endParaRPr lang="en-US" sz="4154" dirty="0">
              <a:solidFill>
                <a:srgbClr val="222A35"/>
              </a:solidFill>
              <a:latin typeface="Helveticish Bold"/>
            </a:endParaRPr>
          </a:p>
          <a:p>
            <a:pPr>
              <a:lnSpc>
                <a:spcPts val="5151"/>
              </a:lnSpc>
            </a:pPr>
            <a:r>
              <a:rPr lang="en-US" sz="2800" dirty="0">
                <a:solidFill>
                  <a:srgbClr val="222A35"/>
                </a:solidFill>
                <a:latin typeface="Helveticish Bold"/>
              </a:rPr>
              <a:t>*In order to receive Financial Aid, students must have a HS diploma or above </a:t>
            </a:r>
            <a:r>
              <a:rPr lang="en-US" sz="2800" dirty="0" smtClean="0">
                <a:solidFill>
                  <a:srgbClr val="222A35"/>
                </a:solidFill>
                <a:latin typeface="Helveticish Bold"/>
              </a:rPr>
              <a:t>equivalents.</a:t>
            </a:r>
            <a:endParaRPr lang="en-US" sz="2800" dirty="0">
              <a:solidFill>
                <a:srgbClr val="222A35"/>
              </a:solidFill>
              <a:latin typeface="Helveticis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1B1A18"/>
          </a:solidFill>
        </p:spPr>
      </p:sp>
      <p:sp>
        <p:nvSpPr>
          <p:cNvPr id="3" name="Freeform 3"/>
          <p:cNvSpPr/>
          <p:nvPr/>
        </p:nvSpPr>
        <p:spPr>
          <a:xfrm>
            <a:off x="16375904" y="102870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40497" y="3114876"/>
            <a:ext cx="5783567" cy="4555063"/>
          </a:xfrm>
          <a:custGeom>
            <a:avLst/>
            <a:gdLst/>
            <a:ahLst/>
            <a:cxnLst/>
            <a:rect l="l" t="t" r="r" b="b"/>
            <a:pathLst>
              <a:path w="5783567" h="4555063">
                <a:moveTo>
                  <a:pt x="0" y="0"/>
                </a:moveTo>
                <a:lnTo>
                  <a:pt x="5783567" y="0"/>
                </a:lnTo>
                <a:lnTo>
                  <a:pt x="5783567" y="4555062"/>
                </a:lnTo>
                <a:lnTo>
                  <a:pt x="0" y="455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99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92298" y="2085975"/>
            <a:ext cx="12486037" cy="158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4"/>
              </a:lnSpc>
            </a:pPr>
            <a:r>
              <a:rPr lang="en-US" sz="5540">
                <a:solidFill>
                  <a:srgbClr val="000000"/>
                </a:solidFill>
                <a:latin typeface="Helveticish Bold"/>
              </a:rPr>
              <a:t>DEGREES/PROGRAMS AVAILABLE AT CHABOT COLLEGE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30476" y="4539795"/>
            <a:ext cx="5809681" cy="6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325">
                <a:solidFill>
                  <a:srgbClr val="000000"/>
                </a:solidFill>
                <a:latin typeface="Helveticish Bold"/>
              </a:rPr>
              <a:t>Certificate (CA &amp; CP)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7014" y="5874510"/>
            <a:ext cx="8136605" cy="6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325">
                <a:solidFill>
                  <a:srgbClr val="000000"/>
                </a:solidFill>
                <a:latin typeface="Helveticish Bold"/>
              </a:rPr>
              <a:t>Associate of Arts (AA &amp; AA-T)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84561" y="7213365"/>
            <a:ext cx="9101511" cy="6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325">
                <a:solidFill>
                  <a:srgbClr val="000000"/>
                </a:solidFill>
                <a:latin typeface="Helveticish Bold"/>
              </a:rPr>
              <a:t>Associate of Science (AS &amp; AS-T)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68194" y="8571285"/>
            <a:ext cx="4934245" cy="6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325">
                <a:solidFill>
                  <a:srgbClr val="000000"/>
                </a:solidFill>
                <a:latin typeface="Helveticish Bold"/>
              </a:rPr>
              <a:t>Transfer Programs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743070" cy="10287000"/>
          </a:xfrm>
          <a:prstGeom prst="rect">
            <a:avLst/>
          </a:prstGeom>
          <a:solidFill>
            <a:srgbClr val="1B1A18"/>
          </a:solidFill>
        </p:spPr>
      </p:sp>
      <p:sp>
        <p:nvSpPr>
          <p:cNvPr id="3" name="Freeform 3"/>
          <p:cNvSpPr/>
          <p:nvPr/>
        </p:nvSpPr>
        <p:spPr>
          <a:xfrm>
            <a:off x="5292298" y="8742293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69880" y="3060342"/>
            <a:ext cx="9112950" cy="4639285"/>
          </a:xfrm>
          <a:custGeom>
            <a:avLst/>
            <a:gdLst/>
            <a:ahLst/>
            <a:cxnLst/>
            <a:rect l="l" t="t" r="r" b="b"/>
            <a:pathLst>
              <a:path w="9112950" h="4579909">
                <a:moveTo>
                  <a:pt x="0" y="0"/>
                </a:moveTo>
                <a:lnTo>
                  <a:pt x="9112950" y="0"/>
                </a:lnTo>
                <a:lnTo>
                  <a:pt x="9112950" y="4579908"/>
                </a:lnTo>
                <a:lnTo>
                  <a:pt x="0" y="457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932" r="-131334" b="-1207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743070" y="0"/>
            <a:ext cx="13544930" cy="141064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endParaRPr lang="en-US" sz="6000" dirty="0" smtClean="0">
              <a:solidFill>
                <a:schemeClr val="bg1"/>
              </a:solidFill>
              <a:latin typeface="Helveticish Bold"/>
            </a:endParaRPr>
          </a:p>
          <a:p>
            <a:pPr algn="ctr">
              <a:lnSpc>
                <a:spcPts val="5544"/>
              </a:lnSpc>
            </a:pPr>
            <a:r>
              <a:rPr lang="en-US" sz="6000" dirty="0" smtClean="0">
                <a:solidFill>
                  <a:srgbClr val="FFD243"/>
                </a:solidFill>
                <a:latin typeface="Helveticish Bold"/>
              </a:rPr>
              <a:t>COMMUNITY </a:t>
            </a:r>
            <a:r>
              <a:rPr lang="en-US" sz="6000" dirty="0">
                <a:solidFill>
                  <a:srgbClr val="FFD243"/>
                </a:solidFill>
                <a:latin typeface="Helveticish Bold"/>
              </a:rPr>
              <a:t>COLLEGE TRANSFER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00801" y="1816604"/>
            <a:ext cx="9498204" cy="133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4325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2 </a:t>
            </a:r>
            <a:r>
              <a:rPr lang="en-US" sz="4325" dirty="0">
                <a:solidFill>
                  <a:srgbClr val="000000"/>
                </a:solidFill>
                <a:latin typeface="Helveticish Bold"/>
              </a:rPr>
              <a:t>years (60 units) at </a:t>
            </a: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Chabot College</a:t>
            </a:r>
            <a:endParaRPr lang="en-US" sz="432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00802" y="3695701"/>
            <a:ext cx="9498202" cy="203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4325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2 </a:t>
            </a:r>
            <a:r>
              <a:rPr lang="en-US" sz="4325" dirty="0">
                <a:solidFill>
                  <a:srgbClr val="000000"/>
                </a:solidFill>
                <a:latin typeface="Helveticish Bold"/>
              </a:rPr>
              <a:t>more years (60 more units</a:t>
            </a: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)</a:t>
            </a:r>
            <a:endParaRPr lang="en-US" sz="4325" dirty="0">
              <a:solidFill>
                <a:srgbClr val="000000"/>
              </a:solidFill>
              <a:latin typeface="Helveticish Bold"/>
            </a:endParaRPr>
          </a:p>
          <a:p>
            <a:pPr>
              <a:lnSpc>
                <a:spcPts val="5363"/>
              </a:lnSpc>
            </a:pPr>
            <a:endParaRPr lang="en-US" sz="432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229600" y="4762500"/>
            <a:ext cx="6513659" cy="133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4325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at </a:t>
            </a:r>
            <a:r>
              <a:rPr lang="en-US" sz="4325" dirty="0">
                <a:solidFill>
                  <a:srgbClr val="000000"/>
                </a:solidFill>
                <a:latin typeface="Helveticish Bold"/>
              </a:rPr>
              <a:t>a 4-Year University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0800" y="6293940"/>
            <a:ext cx="9498203" cy="203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4325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4325" dirty="0" smtClean="0">
                <a:solidFill>
                  <a:srgbClr val="000000"/>
                </a:solidFill>
                <a:latin typeface="Helveticish Bold"/>
              </a:rPr>
              <a:t>Bachelor’s </a:t>
            </a:r>
            <a:r>
              <a:rPr lang="en-US" sz="4325" dirty="0">
                <a:solidFill>
                  <a:srgbClr val="000000"/>
                </a:solidFill>
                <a:latin typeface="Helveticish Bold"/>
              </a:rPr>
              <a:t>Degree</a:t>
            </a:r>
          </a:p>
          <a:p>
            <a:pPr>
              <a:lnSpc>
                <a:spcPts val="5363"/>
              </a:lnSpc>
            </a:pPr>
            <a:endParaRPr lang="en-US" sz="4325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00801" y="3061455"/>
            <a:ext cx="9498203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8800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8800" dirty="0" smtClean="0">
                <a:solidFill>
                  <a:srgbClr val="000000"/>
                </a:solidFill>
                <a:latin typeface="Helveticish Bold"/>
              </a:rPr>
              <a:t>+</a:t>
            </a:r>
            <a:endParaRPr lang="en-US" sz="8800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00801" y="5714942"/>
            <a:ext cx="9498203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3"/>
              </a:lnSpc>
            </a:pPr>
            <a:endParaRPr lang="en-US" sz="8800" dirty="0" smtClean="0">
              <a:solidFill>
                <a:srgbClr val="000000"/>
              </a:solidFill>
              <a:latin typeface="Helveticish Bold"/>
            </a:endParaRPr>
          </a:p>
          <a:p>
            <a:pPr algn="ctr">
              <a:lnSpc>
                <a:spcPts val="5363"/>
              </a:lnSpc>
            </a:pPr>
            <a:r>
              <a:rPr lang="en-US" sz="8800" dirty="0" smtClean="0">
                <a:solidFill>
                  <a:srgbClr val="000000"/>
                </a:solidFill>
                <a:latin typeface="Helveticish Bold"/>
              </a:rPr>
              <a:t>=</a:t>
            </a:r>
            <a:endParaRPr lang="en-US" sz="8800" dirty="0">
              <a:solidFill>
                <a:srgbClr val="000000"/>
              </a:solidFill>
              <a:latin typeface="Helveticish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33996" y="8742293"/>
            <a:ext cx="1139945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3625" dirty="0">
                <a:solidFill>
                  <a:srgbClr val="000000"/>
                </a:solidFill>
                <a:latin typeface="Helveticish Bold"/>
              </a:rPr>
              <a:t>Learn more about the transfer process at: </a:t>
            </a:r>
            <a:r>
              <a:rPr lang="en-US" sz="3625" u="sng" dirty="0">
                <a:solidFill>
                  <a:srgbClr val="000000"/>
                </a:solidFill>
                <a:latin typeface="Helveticish Bold"/>
                <a:hlinkClick r:id="rId5" tooltip="http://www.chabotcollege.edu/counseling/transfer-center/transfer-process.php"/>
              </a:rPr>
              <a:t>tinyurl.com/</a:t>
            </a:r>
            <a:r>
              <a:rPr lang="en-US" sz="3625" u="sng" dirty="0" err="1">
                <a:solidFill>
                  <a:srgbClr val="000000"/>
                </a:solidFill>
                <a:latin typeface="Helveticish Bold"/>
                <a:hlinkClick r:id="rId5" tooltip="http://www.chabotcollege.edu/counseling/transfer-center/transfer-process.php"/>
              </a:rPr>
              <a:t>tprocess</a:t>
            </a:r>
            <a:endParaRPr lang="en-US" sz="3625" u="sng" dirty="0">
              <a:solidFill>
                <a:srgbClr val="000000"/>
              </a:solidFill>
              <a:latin typeface="Helveticish Bold"/>
              <a:hlinkClick r:id="rId5" tooltip="http://www.chabotcollege.edu/counseling/transfer-center/transfer-process.php"/>
            </a:endParaRPr>
          </a:p>
          <a:p>
            <a:pPr algn="ctr">
              <a:lnSpc>
                <a:spcPts val="4495"/>
              </a:lnSpc>
            </a:pPr>
            <a:endParaRPr lang="en-US" sz="3625" u="sng" dirty="0">
              <a:solidFill>
                <a:srgbClr val="000000"/>
              </a:solidFill>
              <a:latin typeface="Helveticish Bold"/>
              <a:hlinkClick r:id="rId5" tooltip="http://www.chabotcollege.edu/counseling/transfer-center/transfer-process.ph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97" r="-1559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1769100"/>
            <a:ext cx="18288000" cy="85179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6817602" y="514350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0" y="9272778"/>
            <a:ext cx="1028700" cy="1014222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6" name="Freeform 6"/>
          <p:cNvSpPr/>
          <p:nvPr/>
        </p:nvSpPr>
        <p:spPr>
          <a:xfrm>
            <a:off x="-1006001" y="7534872"/>
            <a:ext cx="9672183" cy="3446856"/>
          </a:xfrm>
          <a:custGeom>
            <a:avLst/>
            <a:gdLst/>
            <a:ahLst/>
            <a:cxnLst/>
            <a:rect l="l" t="t" r="r" b="b"/>
            <a:pathLst>
              <a:path w="9672183" h="3446856">
                <a:moveTo>
                  <a:pt x="0" y="0"/>
                </a:moveTo>
                <a:lnTo>
                  <a:pt x="9672183" y="0"/>
                </a:lnTo>
                <a:lnTo>
                  <a:pt x="9672183" y="3446856"/>
                </a:lnTo>
                <a:lnTo>
                  <a:pt x="0" y="3446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707" b="-14134"/>
            </a:stretch>
          </a:blipFill>
        </p:spPr>
        <p:txBody>
          <a:bodyPr/>
          <a:lstStyle/>
          <a:p>
            <a:r>
              <a:rPr lang="en-US" dirty="0"/>
              <a:t>150+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66701"/>
            <a:ext cx="172593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400" dirty="0" smtClean="0">
                <a:solidFill>
                  <a:srgbClr val="FFD243"/>
                </a:solidFill>
                <a:latin typeface="Helveticish Bold"/>
              </a:rPr>
              <a:t>POPULAR CAREER PROGRAMS </a:t>
            </a:r>
          </a:p>
          <a:p>
            <a:pPr algn="ctr">
              <a:lnSpc>
                <a:spcPts val="5719"/>
              </a:lnSpc>
            </a:pPr>
            <a:r>
              <a:rPr lang="en-US" sz="5400" dirty="0" smtClean="0">
                <a:solidFill>
                  <a:srgbClr val="FFD243"/>
                </a:solidFill>
                <a:latin typeface="Helveticish Bold"/>
              </a:rPr>
              <a:t>AT </a:t>
            </a:r>
            <a:r>
              <a:rPr lang="en-US" sz="5400" dirty="0">
                <a:solidFill>
                  <a:srgbClr val="FFD243"/>
                </a:solidFill>
                <a:latin typeface="Helveticish Bold"/>
              </a:rPr>
              <a:t>CHABOT COLLEGE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52400" y="2095500"/>
            <a:ext cx="9525000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Accounting &amp; Business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Administrative of Justice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Architecture</a:t>
            </a:r>
            <a:endParaRPr lang="en-US" sz="4154" dirty="0">
              <a:solidFill>
                <a:srgbClr val="222A35"/>
              </a:solidFill>
              <a:latin typeface="Helveticish Bold"/>
            </a:endParaRP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Automotive/ </a:t>
            </a: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Electronic Systems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Dental </a:t>
            </a:r>
            <a:r>
              <a:rPr lang="en-US" sz="4154" dirty="0">
                <a:solidFill>
                  <a:srgbClr val="222A35"/>
                </a:solidFill>
                <a:latin typeface="Helveticish Bold"/>
              </a:rPr>
              <a:t>Hygiene</a:t>
            </a: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/ Medical Assisting/ Nursing/ Public Health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Early Childhood Development/ Pathways to Teaching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endParaRPr lang="en-US" sz="4154" dirty="0">
              <a:solidFill>
                <a:srgbClr val="222A35"/>
              </a:solidFill>
              <a:latin typeface="Helveticish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72600" y="3695700"/>
            <a:ext cx="8458200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Engineering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Film </a:t>
            </a:r>
            <a:r>
              <a:rPr lang="en-US" sz="4154" dirty="0">
                <a:solidFill>
                  <a:srgbClr val="222A35"/>
                </a:solidFill>
                <a:latin typeface="Helveticish Bold"/>
              </a:rPr>
              <a:t>&amp; Animation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Fire Technology &amp; Inspection</a:t>
            </a:r>
            <a:endParaRPr lang="en-US" sz="4154" dirty="0">
              <a:solidFill>
                <a:srgbClr val="222A35"/>
              </a:solidFill>
              <a:latin typeface="Helveticish Bold"/>
            </a:endParaRP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Graphic Design/ Digital Arts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Human </a:t>
            </a:r>
            <a:r>
              <a:rPr lang="en-US" sz="4154" dirty="0">
                <a:solidFill>
                  <a:srgbClr val="222A35"/>
                </a:solidFill>
                <a:latin typeface="Helveticish Bold"/>
              </a:rPr>
              <a:t>Services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>
                <a:solidFill>
                  <a:srgbClr val="222A35"/>
                </a:solidFill>
                <a:latin typeface="Helveticish Bold"/>
              </a:rPr>
              <a:t>Industrial Technology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Machine Tool &amp; Welding Technology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Music </a:t>
            </a:r>
            <a:r>
              <a:rPr lang="en-US" sz="4154" dirty="0">
                <a:solidFill>
                  <a:srgbClr val="222A35"/>
                </a:solidFill>
                <a:latin typeface="Helveticish Bold"/>
              </a:rPr>
              <a:t>Recording Technology</a:t>
            </a:r>
          </a:p>
          <a:p>
            <a:pPr marL="896924" lvl="1" indent="-448462">
              <a:lnSpc>
                <a:spcPts val="5151"/>
              </a:lnSpc>
              <a:buFont typeface="Arial"/>
              <a:buChar char="•"/>
            </a:pPr>
            <a:r>
              <a:rPr lang="en-US" sz="4154" dirty="0" smtClean="0">
                <a:solidFill>
                  <a:srgbClr val="222A35"/>
                </a:solidFill>
                <a:latin typeface="Helveticish Bold"/>
              </a:rPr>
              <a:t>Paralegal</a:t>
            </a:r>
            <a:endParaRPr lang="en-US" sz="4154" dirty="0">
              <a:solidFill>
                <a:srgbClr val="222A35"/>
              </a:solidFill>
              <a:latin typeface="Helveticis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22" b="-4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69343" y="4608808"/>
            <a:ext cx="19037508" cy="6097292"/>
            <a:chOff x="0" y="0"/>
            <a:chExt cx="5013994" cy="1605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3994" cy="1605871"/>
            </a:xfrm>
            <a:custGeom>
              <a:avLst/>
              <a:gdLst/>
              <a:ahLst/>
              <a:cxnLst/>
              <a:rect l="l" t="t" r="r" b="b"/>
              <a:pathLst>
                <a:path w="5013994" h="1605871">
                  <a:moveTo>
                    <a:pt x="0" y="0"/>
                  </a:moveTo>
                  <a:lnTo>
                    <a:pt x="5013994" y="0"/>
                  </a:lnTo>
                  <a:lnTo>
                    <a:pt x="5013994" y="1605871"/>
                  </a:lnTo>
                  <a:lnTo>
                    <a:pt x="0" y="16058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5013994" cy="1615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52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66353" y="3906555"/>
            <a:ext cx="3761353" cy="4438244"/>
          </a:xfrm>
          <a:prstGeom prst="rect">
            <a:avLst/>
          </a:prstGeom>
          <a:solidFill>
            <a:srgbClr val="E4BB31"/>
          </a:solidFill>
        </p:spPr>
      </p:sp>
      <p:sp>
        <p:nvSpPr>
          <p:cNvPr id="7" name="AutoShape 7"/>
          <p:cNvSpPr/>
          <p:nvPr/>
        </p:nvSpPr>
        <p:spPr>
          <a:xfrm>
            <a:off x="4817596" y="3906555"/>
            <a:ext cx="3761353" cy="4438244"/>
          </a:xfrm>
          <a:prstGeom prst="rect">
            <a:avLst/>
          </a:prstGeom>
          <a:solidFill>
            <a:srgbClr val="E4BB31"/>
          </a:solidFill>
        </p:spPr>
      </p:sp>
      <p:grpSp>
        <p:nvGrpSpPr>
          <p:cNvPr id="8" name="Group 8"/>
          <p:cNvGrpSpPr/>
          <p:nvPr/>
        </p:nvGrpSpPr>
        <p:grpSpPr>
          <a:xfrm>
            <a:off x="9323882" y="1210352"/>
            <a:ext cx="8964118" cy="9076648"/>
            <a:chOff x="0" y="0"/>
            <a:chExt cx="2360920" cy="23905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60920" cy="2390558"/>
            </a:xfrm>
            <a:custGeom>
              <a:avLst/>
              <a:gdLst/>
              <a:ahLst/>
              <a:cxnLst/>
              <a:rect l="l" t="t" r="r" b="b"/>
              <a:pathLst>
                <a:path w="2360920" h="2390558">
                  <a:moveTo>
                    <a:pt x="0" y="0"/>
                  </a:moveTo>
                  <a:lnTo>
                    <a:pt x="2360920" y="0"/>
                  </a:lnTo>
                  <a:lnTo>
                    <a:pt x="2360920" y="2390558"/>
                  </a:lnTo>
                  <a:lnTo>
                    <a:pt x="0" y="2390558"/>
                  </a:lnTo>
                  <a:close/>
                </a:path>
              </a:pathLst>
            </a:custGeom>
            <a:solidFill>
              <a:srgbClr val="E4BB3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360920" cy="240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0714" y="4021709"/>
            <a:ext cx="3451532" cy="219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3"/>
              </a:lnSpc>
            </a:pPr>
            <a:r>
              <a:rPr lang="en-US" sz="4599">
                <a:solidFill>
                  <a:srgbClr val="222A35"/>
                </a:solidFill>
                <a:latin typeface="Helveticish Bold"/>
              </a:rPr>
              <a:t>STUDENT SUCCESS TEAMS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72506" y="4098984"/>
            <a:ext cx="3451532" cy="147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3"/>
              </a:lnSpc>
            </a:pPr>
            <a:r>
              <a:rPr lang="en-US" sz="4599">
                <a:solidFill>
                  <a:srgbClr val="222A35"/>
                </a:solidFill>
                <a:latin typeface="Helveticish Bold"/>
              </a:rPr>
              <a:t>PROGRAM MAPS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1264" y="1229402"/>
            <a:ext cx="7697880" cy="14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Helveticish Bold"/>
              </a:rPr>
              <a:t>LEARNING &amp; CAREER PATHWAYS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579" y="8987155"/>
            <a:ext cx="8657251" cy="5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000000"/>
                </a:solidFill>
                <a:latin typeface="Helveticish Bold"/>
                <a:hlinkClick r:id="rId4" tooltip="https://www.chabotcollege.edu/lcp/"/>
              </a:rPr>
              <a:t>WWW.CHABOTCOLLEGE.EDU/LCP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3114" y="5710576"/>
            <a:ext cx="3451532" cy="2267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3"/>
              </a:lnSpc>
            </a:pPr>
            <a:endParaRPr/>
          </a:p>
          <a:p>
            <a:pPr algn="ctr">
              <a:lnSpc>
                <a:spcPts val="4463"/>
              </a:lnSpc>
            </a:pPr>
            <a:r>
              <a:rPr lang="en-US" sz="3599">
                <a:solidFill>
                  <a:srgbClr val="222A35"/>
                </a:solidFill>
                <a:latin typeface="Helveticish Bold"/>
              </a:rPr>
              <a:t>A support system within your pathway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72506" y="5710576"/>
            <a:ext cx="3451532" cy="2267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3"/>
              </a:lnSpc>
            </a:pPr>
            <a:endParaRPr/>
          </a:p>
          <a:p>
            <a:pPr algn="ctr">
              <a:lnSpc>
                <a:spcPts val="4463"/>
              </a:lnSpc>
            </a:pPr>
            <a:r>
              <a:rPr lang="en-US" sz="3599">
                <a:solidFill>
                  <a:srgbClr val="222A35"/>
                </a:solidFill>
                <a:latin typeface="Helveticish Bold"/>
              </a:rPr>
              <a:t>An outline of program requirements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16631" y="1633876"/>
            <a:ext cx="8001000" cy="822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94" y="1946953"/>
            <a:ext cx="2318956" cy="23189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942" y="1945319"/>
            <a:ext cx="2318956" cy="23189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07" y="1946952"/>
            <a:ext cx="2315690" cy="23156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94" y="4550791"/>
            <a:ext cx="2318956" cy="23189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34" y="4543325"/>
            <a:ext cx="2326422" cy="23264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10" y="4550791"/>
            <a:ext cx="2304287" cy="23042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94" y="7176481"/>
            <a:ext cx="2318956" cy="23189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35" y="7175358"/>
            <a:ext cx="2326422" cy="23264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10" y="7161812"/>
            <a:ext cx="2333625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1282</Words>
  <Application>Microsoft Office PowerPoint</Application>
  <PresentationFormat>Custom</PresentationFormat>
  <Paragraphs>219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Helveticish Bold</vt:lpstr>
      <vt:lpstr>Montserrat</vt:lpstr>
      <vt:lpstr>Wingdings</vt:lpstr>
      <vt:lpstr>Helveticish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Online Webinar Presentation</dc:title>
  <dc:creator>Katrin Field</dc:creator>
  <cp:lastModifiedBy>Katrin Field</cp:lastModifiedBy>
  <cp:revision>199</cp:revision>
  <dcterms:created xsi:type="dcterms:W3CDTF">2006-08-16T00:00:00Z</dcterms:created>
  <dcterms:modified xsi:type="dcterms:W3CDTF">2024-11-14T19:19:16Z</dcterms:modified>
  <dc:identifier>DAFyxBteILY</dc:identifier>
</cp:coreProperties>
</file>